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0" r:id="rId6"/>
    <p:sldId id="264" r:id="rId7"/>
    <p:sldId id="271" r:id="rId8"/>
    <p:sldId id="265" r:id="rId9"/>
    <p:sldId id="274" r:id="rId10"/>
    <p:sldId id="267" r:id="rId11"/>
    <p:sldId id="275" r:id="rId12"/>
    <p:sldId id="266" r:id="rId13"/>
    <p:sldId id="272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69" r:id="rId22"/>
    <p:sldId id="282" r:id="rId23"/>
    <p:sldId id="283" r:id="rId24"/>
    <p:sldId id="289" r:id="rId25"/>
    <p:sldId id="287" r:id="rId26"/>
    <p:sldId id="284" r:id="rId27"/>
    <p:sldId id="285" r:id="rId28"/>
    <p:sldId id="286" r:id="rId29"/>
    <p:sldId id="288" r:id="rId30"/>
    <p:sldId id="260" r:id="rId31"/>
    <p:sldId id="26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8" autoAdjust="0"/>
    <p:restoredTop sz="96327" autoAdjust="0"/>
  </p:normalViewPr>
  <p:slideViewPr>
    <p:cSldViewPr snapToGrid="0">
      <p:cViewPr varScale="1">
        <p:scale>
          <a:sx n="210" d="100"/>
          <a:sy n="210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4C553-7263-6E42-BEBB-B81CA45ABACD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13FE40-084E-2446-893E-59C7188C0155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8CD92739-3A7F-4F47-A98C-8D7AD78D634B}" type="parTrans" cxnId="{E4DF4FB7-C6AE-7B48-A0F7-346A5A9D2745}">
      <dgm:prSet/>
      <dgm:spPr/>
      <dgm:t>
        <a:bodyPr/>
        <a:lstStyle/>
        <a:p>
          <a:endParaRPr lang="en-US"/>
        </a:p>
      </dgm:t>
    </dgm:pt>
    <dgm:pt modelId="{CF51F256-A1C2-1441-8A2A-BF64DD102892}" type="sibTrans" cxnId="{E4DF4FB7-C6AE-7B48-A0F7-346A5A9D2745}">
      <dgm:prSet/>
      <dgm:spPr/>
      <dgm:t>
        <a:bodyPr/>
        <a:lstStyle/>
        <a:p>
          <a:endParaRPr lang="en-US"/>
        </a:p>
      </dgm:t>
    </dgm:pt>
    <dgm:pt modelId="{89F7DAD6-45E1-CA46-AB58-D015C35A6DAA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5BC81D7C-4FA7-D949-8292-E8248EF63604}" type="parTrans" cxnId="{51AC4B5A-8CCB-2A44-8114-5227239D8521}">
      <dgm:prSet/>
      <dgm:spPr/>
      <dgm:t>
        <a:bodyPr/>
        <a:lstStyle/>
        <a:p>
          <a:endParaRPr lang="en-US"/>
        </a:p>
      </dgm:t>
    </dgm:pt>
    <dgm:pt modelId="{305D369C-7CA6-7947-BC84-8B0272E0B1CF}" type="sibTrans" cxnId="{51AC4B5A-8CCB-2A44-8114-5227239D8521}">
      <dgm:prSet/>
      <dgm:spPr/>
      <dgm:t>
        <a:bodyPr/>
        <a:lstStyle/>
        <a:p>
          <a:endParaRPr lang="en-US"/>
        </a:p>
      </dgm:t>
    </dgm:pt>
    <dgm:pt modelId="{3848EA4E-E528-5644-B601-BCE912866112}">
      <dgm:prSet phldrT="[Text]"/>
      <dgm:spPr/>
      <dgm:t>
        <a:bodyPr/>
        <a:lstStyle/>
        <a:p>
          <a:r>
            <a:rPr lang="en-US" dirty="0"/>
            <a:t>Cost and Resource</a:t>
          </a:r>
        </a:p>
      </dgm:t>
    </dgm:pt>
    <dgm:pt modelId="{9B072678-301E-3544-957B-F6D3F8FE7E32}" type="parTrans" cxnId="{682120CA-A809-1549-9343-91178F39A890}">
      <dgm:prSet/>
      <dgm:spPr/>
      <dgm:t>
        <a:bodyPr/>
        <a:lstStyle/>
        <a:p>
          <a:endParaRPr lang="en-US"/>
        </a:p>
      </dgm:t>
    </dgm:pt>
    <dgm:pt modelId="{08A952B0-7A9D-DA47-A8E3-F08C3CCC1F10}" type="sibTrans" cxnId="{682120CA-A809-1549-9343-91178F39A890}">
      <dgm:prSet/>
      <dgm:spPr/>
      <dgm:t>
        <a:bodyPr/>
        <a:lstStyle/>
        <a:p>
          <a:endParaRPr lang="en-US"/>
        </a:p>
      </dgm:t>
    </dgm:pt>
    <dgm:pt modelId="{CBCD129E-581D-E24F-ACD9-245855CBECA9}">
      <dgm:prSet phldrT="[Text]"/>
      <dgm:spPr/>
      <dgm:t>
        <a:bodyPr/>
        <a:lstStyle/>
        <a:p>
          <a:r>
            <a:rPr lang="en-US" dirty="0"/>
            <a:t>Maintainability</a:t>
          </a:r>
        </a:p>
      </dgm:t>
    </dgm:pt>
    <dgm:pt modelId="{2FBB1BB1-701C-AB4D-B883-D77E95F32E7E}" type="parTrans" cxnId="{1DDCBAB9-1802-CD4B-8BBD-4B134964C36B}">
      <dgm:prSet/>
      <dgm:spPr/>
      <dgm:t>
        <a:bodyPr/>
        <a:lstStyle/>
        <a:p>
          <a:endParaRPr lang="en-US"/>
        </a:p>
      </dgm:t>
    </dgm:pt>
    <dgm:pt modelId="{5E94F11F-CBC4-D84E-BFDB-C4746F6E9EF7}" type="sibTrans" cxnId="{1DDCBAB9-1802-CD4B-8BBD-4B134964C36B}">
      <dgm:prSet/>
      <dgm:spPr/>
      <dgm:t>
        <a:bodyPr/>
        <a:lstStyle/>
        <a:p>
          <a:endParaRPr lang="en-US"/>
        </a:p>
      </dgm:t>
    </dgm:pt>
    <dgm:pt modelId="{8AEDBA07-177C-964B-B17F-85A85787E168}">
      <dgm:prSet phldrT="[Text]"/>
      <dgm:spPr/>
      <dgm:t>
        <a:bodyPr/>
        <a:lstStyle/>
        <a:p>
          <a:r>
            <a:rPr lang="en-US" dirty="0"/>
            <a:t>Industry Standard and regulations</a:t>
          </a:r>
        </a:p>
      </dgm:t>
    </dgm:pt>
    <dgm:pt modelId="{4042D79D-C1BD-3144-BC86-A9AF5CBF003F}" type="parTrans" cxnId="{490B059B-C6BB-D14B-AA4D-05349D58FBB2}">
      <dgm:prSet/>
      <dgm:spPr/>
      <dgm:t>
        <a:bodyPr/>
        <a:lstStyle/>
        <a:p>
          <a:endParaRPr lang="en-US"/>
        </a:p>
      </dgm:t>
    </dgm:pt>
    <dgm:pt modelId="{54D838A1-C5D7-0F42-9DFE-FEC009C28CA5}" type="sibTrans" cxnId="{490B059B-C6BB-D14B-AA4D-05349D58FBB2}">
      <dgm:prSet/>
      <dgm:spPr/>
      <dgm:t>
        <a:bodyPr/>
        <a:lstStyle/>
        <a:p>
          <a:endParaRPr lang="en-US"/>
        </a:p>
      </dgm:t>
    </dgm:pt>
    <dgm:pt modelId="{AAC769FE-7B96-6647-8DFE-0E1440F5512F}">
      <dgm:prSet phldrT="[Text]"/>
      <dgm:spPr/>
      <dgm:t>
        <a:bodyPr/>
        <a:lstStyle/>
        <a:p>
          <a:r>
            <a:rPr lang="en-US" dirty="0"/>
            <a:t> Flexibility Adaptability</a:t>
          </a:r>
        </a:p>
      </dgm:t>
    </dgm:pt>
    <dgm:pt modelId="{D55CBA39-A2ED-DB43-B146-BA1A5168A0C0}" type="parTrans" cxnId="{13667EF6-96C1-D44D-B045-9C5A02B9747D}">
      <dgm:prSet/>
      <dgm:spPr/>
      <dgm:t>
        <a:bodyPr/>
        <a:lstStyle/>
        <a:p>
          <a:endParaRPr lang="en-US"/>
        </a:p>
      </dgm:t>
    </dgm:pt>
    <dgm:pt modelId="{8BA8E5E2-14CA-2947-965C-703AFC891FDF}" type="sibTrans" cxnId="{13667EF6-96C1-D44D-B045-9C5A02B9747D}">
      <dgm:prSet/>
      <dgm:spPr/>
      <dgm:t>
        <a:bodyPr/>
        <a:lstStyle/>
        <a:p>
          <a:endParaRPr lang="en-US"/>
        </a:p>
      </dgm:t>
    </dgm:pt>
    <dgm:pt modelId="{00BBCDC0-735B-D54E-B2F5-3A7EEE447CA9}">
      <dgm:prSet phldrT="[Text]"/>
      <dgm:spPr/>
      <dgm:t>
        <a:bodyPr/>
        <a:lstStyle/>
        <a:p>
          <a:r>
            <a:rPr lang="en-US" dirty="0"/>
            <a:t>Technology &amp; Team Expertise</a:t>
          </a:r>
        </a:p>
      </dgm:t>
    </dgm:pt>
    <dgm:pt modelId="{3FD5345E-814C-EC4F-A58B-F2D3E76B8855}" type="parTrans" cxnId="{7F0AD873-D601-C644-9FA6-FCF9C6A509A0}">
      <dgm:prSet/>
      <dgm:spPr/>
      <dgm:t>
        <a:bodyPr/>
        <a:lstStyle/>
        <a:p>
          <a:endParaRPr lang="en-US"/>
        </a:p>
      </dgm:t>
    </dgm:pt>
    <dgm:pt modelId="{4F3D0DB0-8A78-874A-B872-AE52AC00618E}" type="sibTrans" cxnId="{7F0AD873-D601-C644-9FA6-FCF9C6A509A0}">
      <dgm:prSet/>
      <dgm:spPr/>
      <dgm:t>
        <a:bodyPr/>
        <a:lstStyle/>
        <a:p>
          <a:endParaRPr lang="en-US"/>
        </a:p>
      </dgm:t>
    </dgm:pt>
    <dgm:pt modelId="{EF038725-3AFA-3E42-B771-5639CDD49702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D4806B23-A006-0948-AFEF-CF64D79A1D2F}" type="parTrans" cxnId="{74421969-EC04-D249-9843-9D7DDEB51A90}">
      <dgm:prSet/>
      <dgm:spPr/>
      <dgm:t>
        <a:bodyPr/>
        <a:lstStyle/>
        <a:p>
          <a:endParaRPr lang="en-US"/>
        </a:p>
      </dgm:t>
    </dgm:pt>
    <dgm:pt modelId="{B8102F22-94DE-8B47-8056-0DCB7DA5A31B}" type="sibTrans" cxnId="{74421969-EC04-D249-9843-9D7DDEB51A90}">
      <dgm:prSet/>
      <dgm:spPr/>
      <dgm:t>
        <a:bodyPr/>
        <a:lstStyle/>
        <a:p>
          <a:endParaRPr lang="en-US"/>
        </a:p>
      </dgm:t>
    </dgm:pt>
    <dgm:pt modelId="{4DEA0171-5EA0-3849-9DC7-ED03F83534E3}" type="pres">
      <dgm:prSet presAssocID="{C314C553-7263-6E42-BEBB-B81CA45ABAC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136CAE3-004A-1040-A3FF-FB6EC6C314B5}" type="pres">
      <dgm:prSet presAssocID="{C314C553-7263-6E42-BEBB-B81CA45ABACD}" presName="children" presStyleCnt="0"/>
      <dgm:spPr/>
    </dgm:pt>
    <dgm:pt modelId="{B476AAE5-D055-754D-85FD-F7F80D2D9D82}" type="pres">
      <dgm:prSet presAssocID="{C314C553-7263-6E42-BEBB-B81CA45ABACD}" presName="child1group" presStyleCnt="0"/>
      <dgm:spPr/>
    </dgm:pt>
    <dgm:pt modelId="{B88D8C79-57B4-EF4A-9610-E60FAC0C1709}" type="pres">
      <dgm:prSet presAssocID="{C314C553-7263-6E42-BEBB-B81CA45ABACD}" presName="child1" presStyleLbl="bgAcc1" presStyleIdx="0" presStyleCnt="4"/>
      <dgm:spPr/>
    </dgm:pt>
    <dgm:pt modelId="{924AECFF-71B4-E64F-BA74-B1581DFF62C7}" type="pres">
      <dgm:prSet presAssocID="{C314C553-7263-6E42-BEBB-B81CA45ABACD}" presName="child1Text" presStyleLbl="bgAcc1" presStyleIdx="0" presStyleCnt="4">
        <dgm:presLayoutVars>
          <dgm:bulletEnabled val="1"/>
        </dgm:presLayoutVars>
      </dgm:prSet>
      <dgm:spPr/>
    </dgm:pt>
    <dgm:pt modelId="{24B05FC6-185F-E84E-B4DA-E1410C3FB0D7}" type="pres">
      <dgm:prSet presAssocID="{C314C553-7263-6E42-BEBB-B81CA45ABACD}" presName="child2group" presStyleCnt="0"/>
      <dgm:spPr/>
    </dgm:pt>
    <dgm:pt modelId="{689F74D3-2090-594A-8120-92641A327917}" type="pres">
      <dgm:prSet presAssocID="{C314C553-7263-6E42-BEBB-B81CA45ABACD}" presName="child2" presStyleLbl="bgAcc1" presStyleIdx="1" presStyleCnt="4"/>
      <dgm:spPr/>
    </dgm:pt>
    <dgm:pt modelId="{773A08A8-ED8B-204E-9897-1CB87BD7EAB6}" type="pres">
      <dgm:prSet presAssocID="{C314C553-7263-6E42-BEBB-B81CA45ABACD}" presName="child2Text" presStyleLbl="bgAcc1" presStyleIdx="1" presStyleCnt="4">
        <dgm:presLayoutVars>
          <dgm:bulletEnabled val="1"/>
        </dgm:presLayoutVars>
      </dgm:prSet>
      <dgm:spPr/>
    </dgm:pt>
    <dgm:pt modelId="{CC5AC3F3-762A-F147-A06B-31194106B5AC}" type="pres">
      <dgm:prSet presAssocID="{C314C553-7263-6E42-BEBB-B81CA45ABACD}" presName="child3group" presStyleCnt="0"/>
      <dgm:spPr/>
    </dgm:pt>
    <dgm:pt modelId="{1E6E6ABB-BB3E-784E-BF64-EE48E4D11DDC}" type="pres">
      <dgm:prSet presAssocID="{C314C553-7263-6E42-BEBB-B81CA45ABACD}" presName="child3" presStyleLbl="bgAcc1" presStyleIdx="2" presStyleCnt="4" custLinFactNeighborX="3870"/>
      <dgm:spPr/>
    </dgm:pt>
    <dgm:pt modelId="{FA012F60-B419-1149-A062-7BC726735BD8}" type="pres">
      <dgm:prSet presAssocID="{C314C553-7263-6E42-BEBB-B81CA45ABACD}" presName="child3Text" presStyleLbl="bgAcc1" presStyleIdx="2" presStyleCnt="4">
        <dgm:presLayoutVars>
          <dgm:bulletEnabled val="1"/>
        </dgm:presLayoutVars>
      </dgm:prSet>
      <dgm:spPr/>
    </dgm:pt>
    <dgm:pt modelId="{1BFCF09C-A739-CE4B-B57C-4D50F9E0D9A2}" type="pres">
      <dgm:prSet presAssocID="{C314C553-7263-6E42-BEBB-B81CA45ABACD}" presName="child4group" presStyleCnt="0"/>
      <dgm:spPr/>
    </dgm:pt>
    <dgm:pt modelId="{EC118718-E812-AA48-97E9-BE835D836640}" type="pres">
      <dgm:prSet presAssocID="{C314C553-7263-6E42-BEBB-B81CA45ABACD}" presName="child4" presStyleLbl="bgAcc1" presStyleIdx="3" presStyleCnt="4"/>
      <dgm:spPr/>
    </dgm:pt>
    <dgm:pt modelId="{5D9AA9B1-D832-E343-9637-605237C15940}" type="pres">
      <dgm:prSet presAssocID="{C314C553-7263-6E42-BEBB-B81CA45ABACD}" presName="child4Text" presStyleLbl="bgAcc1" presStyleIdx="3" presStyleCnt="4">
        <dgm:presLayoutVars>
          <dgm:bulletEnabled val="1"/>
        </dgm:presLayoutVars>
      </dgm:prSet>
      <dgm:spPr/>
    </dgm:pt>
    <dgm:pt modelId="{427DE96A-23E4-F648-96A2-876EC614DEA0}" type="pres">
      <dgm:prSet presAssocID="{C314C553-7263-6E42-BEBB-B81CA45ABACD}" presName="childPlaceholder" presStyleCnt="0"/>
      <dgm:spPr/>
    </dgm:pt>
    <dgm:pt modelId="{56235152-08B6-E845-AD91-09C60355CA02}" type="pres">
      <dgm:prSet presAssocID="{C314C553-7263-6E42-BEBB-B81CA45ABACD}" presName="circle" presStyleCnt="0"/>
      <dgm:spPr/>
    </dgm:pt>
    <dgm:pt modelId="{8559921C-009F-7949-A820-AACC72DFF77B}" type="pres">
      <dgm:prSet presAssocID="{C314C553-7263-6E42-BEBB-B81CA45ABAC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DA7B054-93C0-A743-B205-81F3F2E90EEF}" type="pres">
      <dgm:prSet presAssocID="{C314C553-7263-6E42-BEBB-B81CA45ABAC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6380AF8-C14A-C24C-AF92-0770406A2517}" type="pres">
      <dgm:prSet presAssocID="{C314C553-7263-6E42-BEBB-B81CA45ABAC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B7425427-E458-C94A-9C99-21D7306F0537}" type="pres">
      <dgm:prSet presAssocID="{C314C553-7263-6E42-BEBB-B81CA45ABAC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5E25DF8-B3AF-9D44-87F8-29B667F45E18}" type="pres">
      <dgm:prSet presAssocID="{C314C553-7263-6E42-BEBB-B81CA45ABACD}" presName="quadrantPlaceholder" presStyleCnt="0"/>
      <dgm:spPr/>
    </dgm:pt>
    <dgm:pt modelId="{2F49353B-93A9-2648-9768-F9CFC721DF06}" type="pres">
      <dgm:prSet presAssocID="{C314C553-7263-6E42-BEBB-B81CA45ABACD}" presName="center1" presStyleLbl="fgShp" presStyleIdx="0" presStyleCnt="2"/>
      <dgm:spPr/>
    </dgm:pt>
    <dgm:pt modelId="{5E291B52-02D7-B045-89AA-1BC91B9DB675}" type="pres">
      <dgm:prSet presAssocID="{C314C553-7263-6E42-BEBB-B81CA45ABACD}" presName="center2" presStyleLbl="fgShp" presStyleIdx="1" presStyleCnt="2"/>
      <dgm:spPr/>
    </dgm:pt>
  </dgm:ptLst>
  <dgm:cxnLst>
    <dgm:cxn modelId="{EF21182F-8DFF-9E4A-BBB7-E07B90FBE493}" type="presOf" srcId="{C314C553-7263-6E42-BEBB-B81CA45ABACD}" destId="{4DEA0171-5EA0-3849-9DC7-ED03F83534E3}" srcOrd="0" destOrd="0" presId="urn:microsoft.com/office/officeart/2005/8/layout/cycle4"/>
    <dgm:cxn modelId="{51AC4B5A-8CCB-2A44-8114-5227239D8521}" srcId="{FC13FE40-084E-2446-893E-59C7188C0155}" destId="{89F7DAD6-45E1-CA46-AB58-D015C35A6DAA}" srcOrd="0" destOrd="0" parTransId="{5BC81D7C-4FA7-D949-8292-E8248EF63604}" sibTransId="{305D369C-7CA6-7947-BC84-8B0272E0B1CF}"/>
    <dgm:cxn modelId="{4884B35A-A69F-D146-8AA9-84C8E742C861}" type="presOf" srcId="{3848EA4E-E528-5644-B601-BCE912866112}" destId="{EDA7B054-93C0-A743-B205-81F3F2E90EEF}" srcOrd="0" destOrd="0" presId="urn:microsoft.com/office/officeart/2005/8/layout/cycle4"/>
    <dgm:cxn modelId="{AF0FFD5C-631C-1841-A660-D0B87548358E}" type="presOf" srcId="{CBCD129E-581D-E24F-ACD9-245855CBECA9}" destId="{689F74D3-2090-594A-8120-92641A327917}" srcOrd="0" destOrd="0" presId="urn:microsoft.com/office/officeart/2005/8/layout/cycle4"/>
    <dgm:cxn modelId="{7DE56E64-DB9A-A945-936E-6EA31E9DCF4B}" type="presOf" srcId="{CBCD129E-581D-E24F-ACD9-245855CBECA9}" destId="{773A08A8-ED8B-204E-9897-1CB87BD7EAB6}" srcOrd="1" destOrd="0" presId="urn:microsoft.com/office/officeart/2005/8/layout/cycle4"/>
    <dgm:cxn modelId="{57986768-A73B-3145-8032-F59CC1BA6983}" type="presOf" srcId="{AAC769FE-7B96-6647-8DFE-0E1440F5512F}" destId="{FA012F60-B419-1149-A062-7BC726735BD8}" srcOrd="1" destOrd="0" presId="urn:microsoft.com/office/officeart/2005/8/layout/cycle4"/>
    <dgm:cxn modelId="{74421969-EC04-D249-9843-9D7DDEB51A90}" srcId="{00BBCDC0-735B-D54E-B2F5-3A7EEE447CA9}" destId="{EF038725-3AFA-3E42-B771-5639CDD49702}" srcOrd="0" destOrd="0" parTransId="{D4806B23-A006-0948-AFEF-CF64D79A1D2F}" sibTransId="{B8102F22-94DE-8B47-8056-0DCB7DA5A31B}"/>
    <dgm:cxn modelId="{7F0AD873-D601-C644-9FA6-FCF9C6A509A0}" srcId="{C314C553-7263-6E42-BEBB-B81CA45ABACD}" destId="{00BBCDC0-735B-D54E-B2F5-3A7EEE447CA9}" srcOrd="3" destOrd="0" parTransId="{3FD5345E-814C-EC4F-A58B-F2D3E76B8855}" sibTransId="{4F3D0DB0-8A78-874A-B872-AE52AC00618E}"/>
    <dgm:cxn modelId="{C5CEF57A-7156-704A-9FEF-F8A0C3E62D8A}" type="presOf" srcId="{EF038725-3AFA-3E42-B771-5639CDD49702}" destId="{EC118718-E812-AA48-97E9-BE835D836640}" srcOrd="0" destOrd="0" presId="urn:microsoft.com/office/officeart/2005/8/layout/cycle4"/>
    <dgm:cxn modelId="{58F2167E-E8E2-F749-8C8E-37D7C60B09D3}" type="presOf" srcId="{8AEDBA07-177C-964B-B17F-85A85787E168}" destId="{26380AF8-C14A-C24C-AF92-0770406A2517}" srcOrd="0" destOrd="0" presId="urn:microsoft.com/office/officeart/2005/8/layout/cycle4"/>
    <dgm:cxn modelId="{490B059B-C6BB-D14B-AA4D-05349D58FBB2}" srcId="{C314C553-7263-6E42-BEBB-B81CA45ABACD}" destId="{8AEDBA07-177C-964B-B17F-85A85787E168}" srcOrd="2" destOrd="0" parTransId="{4042D79D-C1BD-3144-BC86-A9AF5CBF003F}" sibTransId="{54D838A1-C5D7-0F42-9DFE-FEC009C28CA5}"/>
    <dgm:cxn modelId="{E4DF4FB7-C6AE-7B48-A0F7-346A5A9D2745}" srcId="{C314C553-7263-6E42-BEBB-B81CA45ABACD}" destId="{FC13FE40-084E-2446-893E-59C7188C0155}" srcOrd="0" destOrd="0" parTransId="{8CD92739-3A7F-4F47-A98C-8D7AD78D634B}" sibTransId="{CF51F256-A1C2-1441-8A2A-BF64DD102892}"/>
    <dgm:cxn modelId="{1DDCBAB9-1802-CD4B-8BBD-4B134964C36B}" srcId="{3848EA4E-E528-5644-B601-BCE912866112}" destId="{CBCD129E-581D-E24F-ACD9-245855CBECA9}" srcOrd="0" destOrd="0" parTransId="{2FBB1BB1-701C-AB4D-B883-D77E95F32E7E}" sibTransId="{5E94F11F-CBC4-D84E-BFDB-C4746F6E9EF7}"/>
    <dgm:cxn modelId="{682120CA-A809-1549-9343-91178F39A890}" srcId="{C314C553-7263-6E42-BEBB-B81CA45ABACD}" destId="{3848EA4E-E528-5644-B601-BCE912866112}" srcOrd="1" destOrd="0" parTransId="{9B072678-301E-3544-957B-F6D3F8FE7E32}" sibTransId="{08A952B0-7A9D-DA47-A8E3-F08C3CCC1F10}"/>
    <dgm:cxn modelId="{0AE557CF-9BD5-FB41-910C-562E1EF93931}" type="presOf" srcId="{AAC769FE-7B96-6647-8DFE-0E1440F5512F}" destId="{1E6E6ABB-BB3E-784E-BF64-EE48E4D11DDC}" srcOrd="0" destOrd="0" presId="urn:microsoft.com/office/officeart/2005/8/layout/cycle4"/>
    <dgm:cxn modelId="{4C8F0DE1-B6AC-A541-A59B-4529272F15AB}" type="presOf" srcId="{FC13FE40-084E-2446-893E-59C7188C0155}" destId="{8559921C-009F-7949-A820-AACC72DFF77B}" srcOrd="0" destOrd="0" presId="urn:microsoft.com/office/officeart/2005/8/layout/cycle4"/>
    <dgm:cxn modelId="{882723E5-5097-DF46-BEDD-4713CDC68A6E}" type="presOf" srcId="{EF038725-3AFA-3E42-B771-5639CDD49702}" destId="{5D9AA9B1-D832-E343-9637-605237C15940}" srcOrd="1" destOrd="0" presId="urn:microsoft.com/office/officeart/2005/8/layout/cycle4"/>
    <dgm:cxn modelId="{D4BE48E7-7843-D74D-A6C1-89447B8316F1}" type="presOf" srcId="{89F7DAD6-45E1-CA46-AB58-D015C35A6DAA}" destId="{924AECFF-71B4-E64F-BA74-B1581DFF62C7}" srcOrd="1" destOrd="0" presId="urn:microsoft.com/office/officeart/2005/8/layout/cycle4"/>
    <dgm:cxn modelId="{8F4D6FF0-87E1-D942-9E94-D50F6E01917D}" type="presOf" srcId="{00BBCDC0-735B-D54E-B2F5-3A7EEE447CA9}" destId="{B7425427-E458-C94A-9C99-21D7306F0537}" srcOrd="0" destOrd="0" presId="urn:microsoft.com/office/officeart/2005/8/layout/cycle4"/>
    <dgm:cxn modelId="{13667EF6-96C1-D44D-B045-9C5A02B9747D}" srcId="{8AEDBA07-177C-964B-B17F-85A85787E168}" destId="{AAC769FE-7B96-6647-8DFE-0E1440F5512F}" srcOrd="0" destOrd="0" parTransId="{D55CBA39-A2ED-DB43-B146-BA1A5168A0C0}" sibTransId="{8BA8E5E2-14CA-2947-965C-703AFC891FDF}"/>
    <dgm:cxn modelId="{180F87FB-8B5E-2F4D-A9E1-4E7E1554B151}" type="presOf" srcId="{89F7DAD6-45E1-CA46-AB58-D015C35A6DAA}" destId="{B88D8C79-57B4-EF4A-9610-E60FAC0C1709}" srcOrd="0" destOrd="0" presId="urn:microsoft.com/office/officeart/2005/8/layout/cycle4"/>
    <dgm:cxn modelId="{B83DAEEB-1615-C546-BEE5-6B388C4BDCE5}" type="presParOf" srcId="{4DEA0171-5EA0-3849-9DC7-ED03F83534E3}" destId="{7136CAE3-004A-1040-A3FF-FB6EC6C314B5}" srcOrd="0" destOrd="0" presId="urn:microsoft.com/office/officeart/2005/8/layout/cycle4"/>
    <dgm:cxn modelId="{0F688DB7-DEB4-0F45-80C3-1B9CA2E09CDC}" type="presParOf" srcId="{7136CAE3-004A-1040-A3FF-FB6EC6C314B5}" destId="{B476AAE5-D055-754D-85FD-F7F80D2D9D82}" srcOrd="0" destOrd="0" presId="urn:microsoft.com/office/officeart/2005/8/layout/cycle4"/>
    <dgm:cxn modelId="{15E9D3A7-B259-0642-B2E8-6DAF99588106}" type="presParOf" srcId="{B476AAE5-D055-754D-85FD-F7F80D2D9D82}" destId="{B88D8C79-57B4-EF4A-9610-E60FAC0C1709}" srcOrd="0" destOrd="0" presId="urn:microsoft.com/office/officeart/2005/8/layout/cycle4"/>
    <dgm:cxn modelId="{B32B99ED-2DA5-B94B-9380-A6B9813335FC}" type="presParOf" srcId="{B476AAE5-D055-754D-85FD-F7F80D2D9D82}" destId="{924AECFF-71B4-E64F-BA74-B1581DFF62C7}" srcOrd="1" destOrd="0" presId="urn:microsoft.com/office/officeart/2005/8/layout/cycle4"/>
    <dgm:cxn modelId="{16CDADA1-EADF-204E-BE1F-DABC4E1ACE87}" type="presParOf" srcId="{7136CAE3-004A-1040-A3FF-FB6EC6C314B5}" destId="{24B05FC6-185F-E84E-B4DA-E1410C3FB0D7}" srcOrd="1" destOrd="0" presId="urn:microsoft.com/office/officeart/2005/8/layout/cycle4"/>
    <dgm:cxn modelId="{6492C9F2-C00E-AC4D-BAF2-D90DE6D606D7}" type="presParOf" srcId="{24B05FC6-185F-E84E-B4DA-E1410C3FB0D7}" destId="{689F74D3-2090-594A-8120-92641A327917}" srcOrd="0" destOrd="0" presId="urn:microsoft.com/office/officeart/2005/8/layout/cycle4"/>
    <dgm:cxn modelId="{931D87E0-0A7C-7F4D-BAA3-900038C1B7DA}" type="presParOf" srcId="{24B05FC6-185F-E84E-B4DA-E1410C3FB0D7}" destId="{773A08A8-ED8B-204E-9897-1CB87BD7EAB6}" srcOrd="1" destOrd="0" presId="urn:microsoft.com/office/officeart/2005/8/layout/cycle4"/>
    <dgm:cxn modelId="{6FA1E463-46CC-574E-B209-B93C6A18CB12}" type="presParOf" srcId="{7136CAE3-004A-1040-A3FF-FB6EC6C314B5}" destId="{CC5AC3F3-762A-F147-A06B-31194106B5AC}" srcOrd="2" destOrd="0" presId="urn:microsoft.com/office/officeart/2005/8/layout/cycle4"/>
    <dgm:cxn modelId="{DA710577-1068-264D-A60E-0C59B4C70B87}" type="presParOf" srcId="{CC5AC3F3-762A-F147-A06B-31194106B5AC}" destId="{1E6E6ABB-BB3E-784E-BF64-EE48E4D11DDC}" srcOrd="0" destOrd="0" presId="urn:microsoft.com/office/officeart/2005/8/layout/cycle4"/>
    <dgm:cxn modelId="{9CEB092A-58D8-624E-9876-8D1D6B932002}" type="presParOf" srcId="{CC5AC3F3-762A-F147-A06B-31194106B5AC}" destId="{FA012F60-B419-1149-A062-7BC726735BD8}" srcOrd="1" destOrd="0" presId="urn:microsoft.com/office/officeart/2005/8/layout/cycle4"/>
    <dgm:cxn modelId="{3F1016E2-BFEE-2C49-9ED7-E2A07FAE47F3}" type="presParOf" srcId="{7136CAE3-004A-1040-A3FF-FB6EC6C314B5}" destId="{1BFCF09C-A739-CE4B-B57C-4D50F9E0D9A2}" srcOrd="3" destOrd="0" presId="urn:microsoft.com/office/officeart/2005/8/layout/cycle4"/>
    <dgm:cxn modelId="{95F3B1EC-F60E-1C4B-A536-1375AE72B76F}" type="presParOf" srcId="{1BFCF09C-A739-CE4B-B57C-4D50F9E0D9A2}" destId="{EC118718-E812-AA48-97E9-BE835D836640}" srcOrd="0" destOrd="0" presId="urn:microsoft.com/office/officeart/2005/8/layout/cycle4"/>
    <dgm:cxn modelId="{0D14B616-23B6-1145-9058-E6FA3DD773EB}" type="presParOf" srcId="{1BFCF09C-A739-CE4B-B57C-4D50F9E0D9A2}" destId="{5D9AA9B1-D832-E343-9637-605237C15940}" srcOrd="1" destOrd="0" presId="urn:microsoft.com/office/officeart/2005/8/layout/cycle4"/>
    <dgm:cxn modelId="{FFEBDE46-EFAB-9445-A7F7-44A4AA88A41F}" type="presParOf" srcId="{7136CAE3-004A-1040-A3FF-FB6EC6C314B5}" destId="{427DE96A-23E4-F648-96A2-876EC614DEA0}" srcOrd="4" destOrd="0" presId="urn:microsoft.com/office/officeart/2005/8/layout/cycle4"/>
    <dgm:cxn modelId="{4D2EAD51-3792-2E49-B707-13B1480B0AAB}" type="presParOf" srcId="{4DEA0171-5EA0-3849-9DC7-ED03F83534E3}" destId="{56235152-08B6-E845-AD91-09C60355CA02}" srcOrd="1" destOrd="0" presId="urn:microsoft.com/office/officeart/2005/8/layout/cycle4"/>
    <dgm:cxn modelId="{582D212B-468F-CB4A-9646-D191CDE08CA6}" type="presParOf" srcId="{56235152-08B6-E845-AD91-09C60355CA02}" destId="{8559921C-009F-7949-A820-AACC72DFF77B}" srcOrd="0" destOrd="0" presId="urn:microsoft.com/office/officeart/2005/8/layout/cycle4"/>
    <dgm:cxn modelId="{84C259C6-6014-024F-B5AB-554FEFA8A840}" type="presParOf" srcId="{56235152-08B6-E845-AD91-09C60355CA02}" destId="{EDA7B054-93C0-A743-B205-81F3F2E90EEF}" srcOrd="1" destOrd="0" presId="urn:microsoft.com/office/officeart/2005/8/layout/cycle4"/>
    <dgm:cxn modelId="{BCE653EA-49A6-D345-A62F-9BBE1297A1EB}" type="presParOf" srcId="{56235152-08B6-E845-AD91-09C60355CA02}" destId="{26380AF8-C14A-C24C-AF92-0770406A2517}" srcOrd="2" destOrd="0" presId="urn:microsoft.com/office/officeart/2005/8/layout/cycle4"/>
    <dgm:cxn modelId="{34A9B720-2D7C-9B4F-8C43-E2BBFF458BD3}" type="presParOf" srcId="{56235152-08B6-E845-AD91-09C60355CA02}" destId="{B7425427-E458-C94A-9C99-21D7306F0537}" srcOrd="3" destOrd="0" presId="urn:microsoft.com/office/officeart/2005/8/layout/cycle4"/>
    <dgm:cxn modelId="{1A881603-48B7-914B-BDDF-147472DBD150}" type="presParOf" srcId="{56235152-08B6-E845-AD91-09C60355CA02}" destId="{25E25DF8-B3AF-9D44-87F8-29B667F45E18}" srcOrd="4" destOrd="0" presId="urn:microsoft.com/office/officeart/2005/8/layout/cycle4"/>
    <dgm:cxn modelId="{D592CA9C-B259-B946-A465-7C21099B47BB}" type="presParOf" srcId="{4DEA0171-5EA0-3849-9DC7-ED03F83534E3}" destId="{2F49353B-93A9-2648-9768-F9CFC721DF06}" srcOrd="2" destOrd="0" presId="urn:microsoft.com/office/officeart/2005/8/layout/cycle4"/>
    <dgm:cxn modelId="{411F4234-7720-DB43-A933-FA3A1CCDEC63}" type="presParOf" srcId="{4DEA0171-5EA0-3849-9DC7-ED03F83534E3}" destId="{5E291B52-02D7-B045-89AA-1BC91B9DB67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Domain</a:t>
          </a: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custT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SoC</a:t>
          </a:r>
          <a:br>
            <a:rPr lang="en-US" sz="24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(</a:t>
          </a:r>
          <a:r>
            <a:rPr lang="en-US" sz="1100" b="1" i="0" dirty="0"/>
            <a:t>Separation of Concerns)</a:t>
          </a:r>
          <a:endParaRPr lang="en-US" sz="110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 dirty="0"/>
            <a:t>Maintainability</a:t>
          </a:r>
          <a:endParaRPr lang="en-US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Testability</a:t>
          </a: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E6ABB-BB3E-784E-BF64-EE48E4D11DDC}">
      <dsp:nvSpPr>
        <dsp:cNvPr id="0" name=""/>
        <dsp:cNvSpPr/>
      </dsp:nvSpPr>
      <dsp:spPr>
        <a:xfrm>
          <a:off x="3534284" y="2584584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Flexibility Adaptability</a:t>
          </a:r>
        </a:p>
      </dsp:txBody>
      <dsp:txXfrm>
        <a:off x="4124289" y="2915371"/>
        <a:ext cx="1260901" cy="858770"/>
      </dsp:txXfrm>
    </dsp:sp>
    <dsp:sp modelId="{EC118718-E812-AA48-97E9-BE835D836640}">
      <dsp:nvSpPr>
        <dsp:cNvPr id="0" name=""/>
        <dsp:cNvSpPr/>
      </dsp:nvSpPr>
      <dsp:spPr>
        <a:xfrm>
          <a:off x="398127" y="2584584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Performance</a:t>
          </a:r>
        </a:p>
      </dsp:txBody>
      <dsp:txXfrm>
        <a:off x="424845" y="2915371"/>
        <a:ext cx="1260901" cy="858770"/>
      </dsp:txXfrm>
    </dsp:sp>
    <dsp:sp modelId="{689F74D3-2090-594A-8120-92641A327917}">
      <dsp:nvSpPr>
        <dsp:cNvPr id="0" name=""/>
        <dsp:cNvSpPr/>
      </dsp:nvSpPr>
      <dsp:spPr>
        <a:xfrm>
          <a:off x="3461620" y="0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Maintainability</a:t>
          </a:r>
        </a:p>
      </dsp:txBody>
      <dsp:txXfrm>
        <a:off x="4051625" y="26718"/>
        <a:ext cx="1260901" cy="858770"/>
      </dsp:txXfrm>
    </dsp:sp>
    <dsp:sp modelId="{B88D8C79-57B4-EF4A-9610-E60FAC0C1709}">
      <dsp:nvSpPr>
        <dsp:cNvPr id="0" name=""/>
        <dsp:cNvSpPr/>
      </dsp:nvSpPr>
      <dsp:spPr>
        <a:xfrm>
          <a:off x="398127" y="0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Scalability</a:t>
          </a:r>
        </a:p>
      </dsp:txBody>
      <dsp:txXfrm>
        <a:off x="424845" y="26718"/>
        <a:ext cx="1260901" cy="858770"/>
      </dsp:txXfrm>
    </dsp:sp>
    <dsp:sp modelId="{8559921C-009F-7949-A820-AACC72DFF77B}">
      <dsp:nvSpPr>
        <dsp:cNvPr id="0" name=""/>
        <dsp:cNvSpPr/>
      </dsp:nvSpPr>
      <dsp:spPr>
        <a:xfrm>
          <a:off x="1184905" y="216649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</a:t>
          </a:r>
        </a:p>
      </dsp:txBody>
      <dsp:txXfrm>
        <a:off x="1666940" y="698684"/>
        <a:ext cx="1163737" cy="1163737"/>
      </dsp:txXfrm>
    </dsp:sp>
    <dsp:sp modelId="{EDA7B054-93C0-A743-B205-81F3F2E90EEF}">
      <dsp:nvSpPr>
        <dsp:cNvPr id="0" name=""/>
        <dsp:cNvSpPr/>
      </dsp:nvSpPr>
      <dsp:spPr>
        <a:xfrm rot="5400000">
          <a:off x="2906694" y="216649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Cost and Resource</a:t>
          </a:r>
        </a:p>
      </dsp:txBody>
      <dsp:txXfrm rot="-5400000">
        <a:off x="2906694" y="698684"/>
        <a:ext cx="1163737" cy="1163737"/>
      </dsp:txXfrm>
    </dsp:sp>
    <dsp:sp modelId="{26380AF8-C14A-C24C-AF92-0770406A2517}">
      <dsp:nvSpPr>
        <dsp:cNvPr id="0" name=""/>
        <dsp:cNvSpPr/>
      </dsp:nvSpPr>
      <dsp:spPr>
        <a:xfrm rot="10800000">
          <a:off x="2906694" y="1938438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Industry Standard and regulations</a:t>
          </a:r>
        </a:p>
      </dsp:txBody>
      <dsp:txXfrm rot="10800000">
        <a:off x="2906694" y="1938438"/>
        <a:ext cx="1163737" cy="1163737"/>
      </dsp:txXfrm>
    </dsp:sp>
    <dsp:sp modelId="{B7425427-E458-C94A-9C99-21D7306F0537}">
      <dsp:nvSpPr>
        <dsp:cNvPr id="0" name=""/>
        <dsp:cNvSpPr/>
      </dsp:nvSpPr>
      <dsp:spPr>
        <a:xfrm rot="16200000">
          <a:off x="1184905" y="1938438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Technology &amp; Team Expertise</a:t>
          </a:r>
        </a:p>
      </dsp:txBody>
      <dsp:txXfrm rot="5400000">
        <a:off x="1666940" y="1938438"/>
        <a:ext cx="1163737" cy="1163737"/>
      </dsp:txXfrm>
    </dsp:sp>
    <dsp:sp modelId="{2F49353B-93A9-2648-9768-F9CFC721DF06}">
      <dsp:nvSpPr>
        <dsp:cNvPr id="0" name=""/>
        <dsp:cNvSpPr/>
      </dsp:nvSpPr>
      <dsp:spPr>
        <a:xfrm>
          <a:off x="2584571" y="1558352"/>
          <a:ext cx="568228" cy="4941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91B52-02D7-B045-89AA-1BC91B9DB675}">
      <dsp:nvSpPr>
        <dsp:cNvPr id="0" name=""/>
        <dsp:cNvSpPr/>
      </dsp:nvSpPr>
      <dsp:spPr>
        <a:xfrm rot="10800000">
          <a:off x="2584571" y="1748395"/>
          <a:ext cx="568228" cy="4941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Domain</a:t>
          </a: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SoC</a:t>
          </a:r>
          <a:br>
            <a:rPr lang="en-US" sz="24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(</a:t>
          </a:r>
          <a:r>
            <a:rPr lang="en-US" sz="1100" b="1" i="0" kern="1200" dirty="0"/>
            <a:t>Separation of Concerns)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Maintainability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Testability</a:t>
          </a: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9EA4C4C-29C5-A84A-8370-A33516727BC0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9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52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061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07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490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07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571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7011214-27E0-A349-A199-B889AC7731FE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14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BA3D1C2-55EC-C444-BC07-B5E85F177499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9005-1FD8-8043-86DF-0810A69A1980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85D4-A10E-0E4B-B4B3-AA2FD1FD52B1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F864-E112-4841-8145-141731BB42B7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7E99-63EC-B147-ADB9-713675E6DB9D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21D7-3B9F-DB4A-AF68-59FAA5FD6ACB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AA56-8B90-C54E-AE3B-D5AA9175BF3A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186E-FDE2-1E43-A2BB-82C0F3CA651D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8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30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26E0-BE83-C24A-98B1-C9093A23CEDF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C055650-8216-294E-8820-D62FB7AFA2C4}" type="datetime1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387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hyperlink" Target="https://javabahia.blogspot.com/2017/07/java-se-8-update-144-disponivel-para.html" TargetMode="External"/><Relationship Id="rId3" Type="http://schemas.openxmlformats.org/officeDocument/2006/relationships/image" Target="../media/image4.jpeg"/><Relationship Id="rId21" Type="http://schemas.openxmlformats.org/officeDocument/2006/relationships/image" Target="../media/image14.png"/><Relationship Id="rId7" Type="http://schemas.openxmlformats.org/officeDocument/2006/relationships/hyperlink" Target="https://trungquandev.com/series-lap-trinh-nodejs/" TargetMode="External"/><Relationship Id="rId12" Type="http://schemas.openxmlformats.org/officeDocument/2006/relationships/hyperlink" Target="https://www.techstagram.com/2015/07/07/amazon-cloud-drive/" TargetMode="External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hyperlink" Target="https://pixabay.com/es/javascript-js-logo-c%C3%B3digo-fuente-736400/" TargetMode="External"/><Relationship Id="rId20" Type="http://schemas.openxmlformats.org/officeDocument/2006/relationships/hyperlink" Target="https://www.mikefal.net/tag/azu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5" Type="http://schemas.openxmlformats.org/officeDocument/2006/relationships/hyperlink" Target="https://thelittlecoder.com/2021/05/21/tinh-nang-thuong-duoc-su-dung-c-sharp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www.gamingpark.it/1221/i-cloud-server-microsoft-sono-aperti-anche-a-playstation-4/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5.jpg"/><Relationship Id="rId9" Type="http://schemas.openxmlformats.org/officeDocument/2006/relationships/image" Target="../media/image8.jpg"/><Relationship Id="rId14" Type="http://schemas.openxmlformats.org/officeDocument/2006/relationships/hyperlink" Target="https://commons.wikimedia.org/wiki/File:C_sharp_music.svg" TargetMode="External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source.com/article/19/10/python-programming-paradigm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huong.nguyen22@logixtek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alex.nguyenxl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utecoder.org/programming/how-implement-viper-clean-architecture-ios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stackoverflow.com/questions/9450122/model-persistence-and-service-layers-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861476" cy="3255264"/>
          </a:xfrm>
        </p:spPr>
        <p:txBody>
          <a:bodyPr>
            <a:normAutofit/>
          </a:bodyPr>
          <a:lstStyle/>
          <a:p>
            <a:r>
              <a:rPr lang="en-US" sz="4800" dirty="0"/>
              <a:t>Software</a:t>
            </a:r>
            <a:br>
              <a:rPr lang="en-US" sz="4800" dirty="0"/>
            </a:br>
            <a:r>
              <a:rPr lang="en-US" sz="4800" dirty="0"/>
              <a:t>Architecture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866913"/>
            <a:ext cx="3861477" cy="1225296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/>
              <a:t>Clean Architecture </a:t>
            </a:r>
          </a:p>
          <a:p>
            <a:r>
              <a:rPr lang="en-US" sz="1900" dirty="0"/>
              <a:t>N-Layer</a:t>
            </a:r>
          </a:p>
          <a:p>
            <a:r>
              <a:rPr lang="en-US" sz="1900" dirty="0"/>
              <a:t>Vertical Slice Architecture</a:t>
            </a:r>
          </a:p>
          <a:p>
            <a:r>
              <a:rPr lang="en-US" sz="1900" dirty="0"/>
              <a:t>Or  Whatever solves your business </a:t>
            </a:r>
          </a:p>
        </p:txBody>
      </p:sp>
      <p:pic>
        <p:nvPicPr>
          <p:cNvPr id="7" name="Picture 6" descr="A logo with blue text&#10;&#10;Description automatically generated">
            <a:extLst>
              <a:ext uri="{FF2B5EF4-FFF2-40B4-BE49-F238E27FC236}">
                <a16:creationId xmlns:a16="http://schemas.microsoft.com/office/drawing/2014/main" id="{2DE4E815-FC57-8E3F-B90B-E9A9A4C5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pic>
        <p:nvPicPr>
          <p:cNvPr id="6" name="Picture 5" descr="Hands pointing at a computer screen&#10;&#10;Description automatically generated">
            <a:extLst>
              <a:ext uri="{FF2B5EF4-FFF2-40B4-BE49-F238E27FC236}">
                <a16:creationId xmlns:a16="http://schemas.microsoft.com/office/drawing/2014/main" id="{C66FDEC4-61D8-D511-1F3D-8E382CB2B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24919" y="1476224"/>
            <a:ext cx="5009258" cy="3255264"/>
          </a:xfrm>
          <a:prstGeom prst="rect">
            <a:avLst/>
          </a:prstGeom>
          <a:effectLst>
            <a:reflection stA="71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22" y="2839400"/>
            <a:ext cx="3621407" cy="788240"/>
          </a:xfrm>
        </p:spPr>
        <p:txBody>
          <a:bodyPr/>
          <a:lstStyle/>
          <a:p>
            <a:r>
              <a:rPr lang="en-VN" dirty="0"/>
              <a:t>Clean </a:t>
            </a:r>
            <a:r>
              <a:rPr lang="en-VN" sz="2800" dirty="0"/>
              <a:t>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532" y="6382942"/>
            <a:ext cx="352233" cy="34839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FF8DB0-9849-FC83-B3B6-598B48508898}"/>
              </a:ext>
            </a:extLst>
          </p:cNvPr>
          <p:cNvSpPr/>
          <p:nvPr/>
        </p:nvSpPr>
        <p:spPr>
          <a:xfrm>
            <a:off x="5484079" y="236017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5568A0-8D42-3850-56BE-3596E5417E0F}"/>
              </a:ext>
            </a:extLst>
          </p:cNvPr>
          <p:cNvSpPr/>
          <p:nvPr/>
        </p:nvSpPr>
        <p:spPr>
          <a:xfrm>
            <a:off x="5051311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Presentation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D5FD2-F200-676D-9692-C00E99B95233}"/>
              </a:ext>
            </a:extLst>
          </p:cNvPr>
          <p:cNvSpPr/>
          <p:nvPr/>
        </p:nvSpPr>
        <p:spPr>
          <a:xfrm>
            <a:off x="5885005" y="2999952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Application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6EE2DD-FEC7-8560-7A9B-17A3D4A99CFE}"/>
              </a:ext>
            </a:extLst>
          </p:cNvPr>
          <p:cNvSpPr/>
          <p:nvPr/>
        </p:nvSpPr>
        <p:spPr>
          <a:xfrm>
            <a:off x="5885005" y="4247718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Domain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3A1F40-231B-3E89-C520-75AD732A6D95}"/>
              </a:ext>
            </a:extLst>
          </p:cNvPr>
          <p:cNvSpPr/>
          <p:nvPr/>
        </p:nvSpPr>
        <p:spPr>
          <a:xfrm>
            <a:off x="6973764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Infrastructure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F2C69D-5AEF-CB75-2C7F-79E08FA1DC6E}"/>
              </a:ext>
            </a:extLst>
          </p:cNvPr>
          <p:cNvSpPr/>
          <p:nvPr/>
        </p:nvSpPr>
        <p:spPr>
          <a:xfrm>
            <a:off x="7211497" y="2377386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6243D3-21CD-D7A3-A93E-F3371A4FA8C6}"/>
              </a:ext>
            </a:extLst>
          </p:cNvPr>
          <p:cNvSpPr/>
          <p:nvPr/>
        </p:nvSpPr>
        <p:spPr>
          <a:xfrm>
            <a:off x="6381473" y="370634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5C3B30D-2252-D303-00C9-4CCC7BEFEB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5787701" y="2005253"/>
            <a:ext cx="1015565" cy="973832"/>
          </a:xfrm>
          <a:prstGeom prst="bentConnector3">
            <a:avLst>
              <a:gd name="adj1" fmla="val 60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FFA5010-0B06-27EB-C0A2-8846C8360B80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6632144" y="2134643"/>
            <a:ext cx="1249133" cy="948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A4A7D5-DC40-1363-4AE3-9B3E32CA6B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782399" y="3320900"/>
            <a:ext cx="0" cy="92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68FAE1B-01F0-41D8-B921-E2542319D6D2}"/>
              </a:ext>
            </a:extLst>
          </p:cNvPr>
          <p:cNvSpPr/>
          <p:nvPr/>
        </p:nvSpPr>
        <p:spPr>
          <a:xfrm>
            <a:off x="8324669" y="3020720"/>
            <a:ext cx="666119" cy="308651"/>
          </a:xfrm>
          <a:prstGeom prst="rightArrow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E23490-6A2F-A47F-36E0-06BA041F723C}"/>
              </a:ext>
            </a:extLst>
          </p:cNvPr>
          <p:cNvGrpSpPr/>
          <p:nvPr/>
        </p:nvGrpSpPr>
        <p:grpSpPr>
          <a:xfrm>
            <a:off x="9222062" y="2252695"/>
            <a:ext cx="2143678" cy="2046802"/>
            <a:chOff x="9222062" y="2252695"/>
            <a:chExt cx="2143678" cy="20468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E5A33A-F022-BE0E-FA95-7C9CDB7B5144}"/>
                </a:ext>
              </a:extLst>
            </p:cNvPr>
            <p:cNvSpPr/>
            <p:nvPr/>
          </p:nvSpPr>
          <p:spPr>
            <a:xfrm>
              <a:off x="9222062" y="2252695"/>
              <a:ext cx="2143678" cy="2046802"/>
            </a:xfrm>
            <a:prstGeom prst="ellipse">
              <a:avLst/>
            </a:prstGeom>
            <a:gradFill>
              <a:gsLst>
                <a:gs pos="43000">
                  <a:schemeClr val="accent1">
                    <a:lumMod val="5000"/>
                    <a:lumOff val="9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30535E-B81D-9A8F-7624-065F40A9795C}"/>
                </a:ext>
              </a:extLst>
            </p:cNvPr>
            <p:cNvSpPr/>
            <p:nvPr/>
          </p:nvSpPr>
          <p:spPr>
            <a:xfrm>
              <a:off x="9496916" y="2529730"/>
              <a:ext cx="1593970" cy="1501796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800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1270F44-703E-258E-6843-6670BBAD1BE2}"/>
                </a:ext>
              </a:extLst>
            </p:cNvPr>
            <p:cNvSpPr/>
            <p:nvPr/>
          </p:nvSpPr>
          <p:spPr>
            <a:xfrm>
              <a:off x="9869338" y="2839400"/>
              <a:ext cx="849126" cy="84405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Domain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09FAC4-4CB7-E7C9-A0AA-9C0F4FAA7FEB}"/>
                </a:ext>
              </a:extLst>
            </p:cNvPr>
            <p:cNvSpPr txBox="1"/>
            <p:nvPr/>
          </p:nvSpPr>
          <p:spPr>
            <a:xfrm>
              <a:off x="9936443" y="2608953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844BDA-E486-1512-B08C-D6183DF75F12}"/>
                </a:ext>
              </a:extLst>
            </p:cNvPr>
            <p:cNvSpPr txBox="1"/>
            <p:nvPr/>
          </p:nvSpPr>
          <p:spPr>
            <a:xfrm>
              <a:off x="9869338" y="2306138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accent2">
                      <a:lumMod val="75000"/>
                    </a:schemeClr>
                  </a:solidFill>
                </a:rPr>
                <a:t>Presentation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60E531-A1EB-8A30-78CB-C7FC51D268B0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9222062" y="3276096"/>
              <a:ext cx="274854" cy="4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D319E1-BAD3-8406-8005-433DE0BD39B8}"/>
                </a:ext>
              </a:extLst>
            </p:cNvPr>
            <p:cNvCxnSpPr/>
            <p:nvPr/>
          </p:nvCxnSpPr>
          <p:spPr>
            <a:xfrm>
              <a:off x="11090886" y="3276096"/>
              <a:ext cx="274854" cy="4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A12C6-6B68-BB44-6768-EF10A3FF3263}"/>
                </a:ext>
              </a:extLst>
            </p:cNvPr>
            <p:cNvSpPr txBox="1"/>
            <p:nvPr/>
          </p:nvSpPr>
          <p:spPr>
            <a:xfrm>
              <a:off x="9925333" y="4083858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bg1"/>
                  </a:solidFill>
                </a:rPr>
                <a:t>Infrastructure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47EEB860-2036-879B-89B6-5EE5AEAB99DE}"/>
                </a:ext>
              </a:extLst>
            </p:cNvPr>
            <p:cNvSpPr/>
            <p:nvPr/>
          </p:nvSpPr>
          <p:spPr>
            <a:xfrm>
              <a:off x="10237906" y="2769007"/>
              <a:ext cx="115548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F45E89FC-F75D-34F7-221A-C16C2C720F1B}"/>
                </a:ext>
              </a:extLst>
            </p:cNvPr>
            <p:cNvSpPr/>
            <p:nvPr/>
          </p:nvSpPr>
          <p:spPr>
            <a:xfrm>
              <a:off x="10218997" y="2443913"/>
              <a:ext cx="115548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1A114678-A0DC-95F2-D576-9B252248C4CF}"/>
                </a:ext>
              </a:extLst>
            </p:cNvPr>
            <p:cNvSpPr/>
            <p:nvPr/>
          </p:nvSpPr>
          <p:spPr>
            <a:xfrm rot="10800000">
              <a:off x="10276771" y="3911077"/>
              <a:ext cx="132855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269172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5" y="3093736"/>
            <a:ext cx="3772801" cy="573588"/>
          </a:xfrm>
        </p:spPr>
        <p:txBody>
          <a:bodyPr/>
          <a:lstStyle/>
          <a:p>
            <a:r>
              <a:rPr lang="en-VN" sz="2800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0" y="6376886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2796A-5DEB-1BA4-D7BF-CEAA555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54" y="1275351"/>
            <a:ext cx="6124350" cy="402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4BF372-1CCB-A36A-DFDA-9AF50426C738}"/>
              </a:ext>
            </a:extLst>
          </p:cNvPr>
          <p:cNvSpPr txBox="1"/>
          <p:nvPr/>
        </p:nvSpPr>
        <p:spPr>
          <a:xfrm>
            <a:off x="5293297" y="5347120"/>
            <a:ext cx="588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From </a:t>
            </a:r>
            <a:r>
              <a:rPr lang="en-US" b="0" i="0" dirty="0">
                <a:solidFill>
                  <a:srgbClr val="29323C"/>
                </a:solidFill>
                <a:effectLst/>
                <a:latin typeface="FrescoSansPlusBold"/>
              </a:rPr>
              <a:t>The Clean Code Blog - </a:t>
            </a:r>
            <a:r>
              <a:rPr lang="en-US" b="0" i="0" dirty="0">
                <a:solidFill>
                  <a:srgbClr val="8894A0"/>
                </a:solidFill>
                <a:effectLst/>
                <a:latin typeface="FrescoSansPlusPro-Normal"/>
              </a:rPr>
              <a:t>by Robert C. Martin (Uncle Bob)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992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235413-D6BC-9690-F077-528123227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4060" y="1513914"/>
            <a:ext cx="2793158" cy="2584038"/>
          </a:xfrm>
        </p:spPr>
        <p:txBody>
          <a:bodyPr>
            <a:noAutofit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Highly abstracted for the large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Very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Resilience to technology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Not influenced by anything 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a few teams</a:t>
            </a:r>
          </a:p>
          <a:p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5FD0161-45CE-6524-CC76-6D7CCE12577D}"/>
              </a:ext>
            </a:extLst>
          </p:cNvPr>
          <p:cNvSpPr txBox="1">
            <a:spLocks/>
          </p:cNvSpPr>
          <p:nvPr/>
        </p:nvSpPr>
        <p:spPr bwMode="gray">
          <a:xfrm>
            <a:off x="8785048" y="1513914"/>
            <a:ext cx="2793158" cy="32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Higher barrier to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Depends on training &amp; a disciplined team to utilise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Slower development time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Lots of code to write a simple feature.</a:t>
            </a:r>
          </a:p>
          <a:p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CB520-5444-3A94-1BF6-33B9C2A16295}"/>
              </a:ext>
            </a:extLst>
          </p:cNvPr>
          <p:cNvSpPr txBox="1"/>
          <p:nvPr/>
        </p:nvSpPr>
        <p:spPr>
          <a:xfrm>
            <a:off x="5098840" y="1233835"/>
            <a:ext cx="576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Clean Architecture - What happens in a request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8FFAA-1894-9E50-1462-56329E95DB08}"/>
              </a:ext>
            </a:extLst>
          </p:cNvPr>
          <p:cNvSpPr/>
          <p:nvPr/>
        </p:nvSpPr>
        <p:spPr>
          <a:xfrm>
            <a:off x="5171653" y="1992302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Todo endpoint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9D63E-8FAE-3F4C-171A-0DECDECDB0DC}"/>
              </a:ext>
            </a:extLst>
          </p:cNvPr>
          <p:cNvSpPr/>
          <p:nvPr/>
        </p:nvSpPr>
        <p:spPr>
          <a:xfrm>
            <a:off x="5171650" y="269713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todo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B2F055-3B48-2CAD-1689-C89BACB8FE92}"/>
              </a:ext>
            </a:extLst>
          </p:cNvPr>
          <p:cNvSpPr/>
          <p:nvPr/>
        </p:nvSpPr>
        <p:spPr>
          <a:xfrm>
            <a:off x="5171651" y="3450286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entity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6E212-82D1-EACB-92CB-43B04A19AF56}"/>
              </a:ext>
            </a:extLst>
          </p:cNvPr>
          <p:cNvSpPr/>
          <p:nvPr/>
        </p:nvSpPr>
        <p:spPr>
          <a:xfrm>
            <a:off x="5171652" y="4326869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Db operation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F3DDD-E2D5-ED5E-AC75-54FC8FC28D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55772" y="2295084"/>
            <a:ext cx="50971" cy="40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37FA1C-5050-FD70-2414-9949B498C4BB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55772" y="2999914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6137FD-6744-1A3B-0229-920F9BC66B9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55773" y="3753068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789EE1-00F8-1B3E-EF86-20C0AC69C6F3}"/>
              </a:ext>
            </a:extLst>
          </p:cNvPr>
          <p:cNvSpPr/>
          <p:nvPr/>
        </p:nvSpPr>
        <p:spPr>
          <a:xfrm>
            <a:off x="7416775" y="2004354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Endpoint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1CF46-388E-4AFC-948D-A933B697C50D}"/>
              </a:ext>
            </a:extLst>
          </p:cNvPr>
          <p:cNvSpPr/>
          <p:nvPr/>
        </p:nvSpPr>
        <p:spPr>
          <a:xfrm>
            <a:off x="7467743" y="269713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68BD25-A9DF-8FF9-1C58-6CFE3999DC67}"/>
              </a:ext>
            </a:extLst>
          </p:cNvPr>
          <p:cNvSpPr/>
          <p:nvPr/>
        </p:nvSpPr>
        <p:spPr>
          <a:xfrm>
            <a:off x="7467744" y="3450286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entity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4AA6C-7450-2278-253E-EAEDC2FB6F7C}"/>
              </a:ext>
            </a:extLst>
          </p:cNvPr>
          <p:cNvSpPr/>
          <p:nvPr/>
        </p:nvSpPr>
        <p:spPr>
          <a:xfrm>
            <a:off x="7467745" y="4326869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Db operation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BCF998-23E9-FEEE-D5C0-CA33FE4F3A6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351865" y="2307136"/>
            <a:ext cx="0" cy="38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EE060-4948-243A-99F5-483E1B440F20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8351865" y="2999914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AD8AD-C5D3-7621-4E3A-D1B1AB7CC2A7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8351866" y="3753068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AE893E3-CA83-A926-66A2-BC555B646F39}"/>
              </a:ext>
            </a:extLst>
          </p:cNvPr>
          <p:cNvSpPr/>
          <p:nvPr/>
        </p:nvSpPr>
        <p:spPr>
          <a:xfrm>
            <a:off x="9840543" y="199230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F0C575-8C0F-7C3F-67BF-5ACD130E943B}"/>
              </a:ext>
            </a:extLst>
          </p:cNvPr>
          <p:cNvSpPr/>
          <p:nvPr/>
        </p:nvSpPr>
        <p:spPr>
          <a:xfrm>
            <a:off x="9840543" y="269713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8E26C-E67F-D2E3-8FFF-2E536963809C}"/>
              </a:ext>
            </a:extLst>
          </p:cNvPr>
          <p:cNvSpPr/>
          <p:nvPr/>
        </p:nvSpPr>
        <p:spPr>
          <a:xfrm>
            <a:off x="9840543" y="3450286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2A1C2C-5F91-E47D-A133-BB2D55586859}"/>
              </a:ext>
            </a:extLst>
          </p:cNvPr>
          <p:cNvSpPr/>
          <p:nvPr/>
        </p:nvSpPr>
        <p:spPr>
          <a:xfrm>
            <a:off x="9842560" y="4328359"/>
            <a:ext cx="1689520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D26F38-AAAB-EFC2-7C33-D9F00BDF6665}"/>
              </a:ext>
            </a:extLst>
          </p:cNvPr>
          <p:cNvCxnSpPr/>
          <p:nvPr/>
        </p:nvCxnSpPr>
        <p:spPr>
          <a:xfrm>
            <a:off x="5171650" y="2496108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60D25B-F6F5-CE86-6DEA-A1B81B4AAE00}"/>
              </a:ext>
            </a:extLst>
          </p:cNvPr>
          <p:cNvCxnSpPr/>
          <p:nvPr/>
        </p:nvCxnSpPr>
        <p:spPr>
          <a:xfrm>
            <a:off x="5205963" y="3225100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0755F8-F931-9267-C91A-63B802C48FBB}"/>
              </a:ext>
            </a:extLst>
          </p:cNvPr>
          <p:cNvCxnSpPr/>
          <p:nvPr/>
        </p:nvCxnSpPr>
        <p:spPr>
          <a:xfrm>
            <a:off x="5205962" y="4044482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8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DAE632-FE43-CD58-34C0-95F7B0F95AE0}"/>
              </a:ext>
            </a:extLst>
          </p:cNvPr>
          <p:cNvSpPr txBox="1"/>
          <p:nvPr/>
        </p:nvSpPr>
        <p:spPr>
          <a:xfrm>
            <a:off x="5020117" y="853844"/>
            <a:ext cx="244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Proximity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AEC0E-3067-36E6-CCBF-CA4710948F7A}"/>
              </a:ext>
            </a:extLst>
          </p:cNvPr>
          <p:cNvSpPr txBox="1"/>
          <p:nvPr/>
        </p:nvSpPr>
        <p:spPr>
          <a:xfrm>
            <a:off x="4959560" y="1392739"/>
            <a:ext cx="600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Code is changed together should live together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80041D-9CA2-CB66-7285-FAB942C68D61}"/>
              </a:ext>
            </a:extLst>
          </p:cNvPr>
          <p:cNvSpPr/>
          <p:nvPr/>
        </p:nvSpPr>
        <p:spPr>
          <a:xfrm>
            <a:off x="5171653" y="238591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endpoint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FF14C7-A08B-B243-5C39-FDEE9A059712}"/>
              </a:ext>
            </a:extLst>
          </p:cNvPr>
          <p:cNvSpPr/>
          <p:nvPr/>
        </p:nvSpPr>
        <p:spPr>
          <a:xfrm>
            <a:off x="5171650" y="309074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 service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1403FB-EC4E-8263-0003-FF56AF34296F}"/>
              </a:ext>
            </a:extLst>
          </p:cNvPr>
          <p:cNvSpPr/>
          <p:nvPr/>
        </p:nvSpPr>
        <p:spPr>
          <a:xfrm>
            <a:off x="5171651" y="384390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entity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7F41A0-447D-2FE7-0E60-181CAA7D3616}"/>
              </a:ext>
            </a:extLst>
          </p:cNvPr>
          <p:cNvSpPr/>
          <p:nvPr/>
        </p:nvSpPr>
        <p:spPr>
          <a:xfrm>
            <a:off x="5171652" y="4720485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Db operation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80C177-DFBA-F641-B7C0-351BD410F8E2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055772" y="2688700"/>
            <a:ext cx="3" cy="40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84FC90D-B067-F45B-F1B7-F7F5C725D319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6055772" y="3393530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646FBB-0D26-2264-E133-D668CD5F76FC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>
            <a:off x="6055773" y="4146684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D9AB000-0B18-A613-88A6-501E84AC168B}"/>
              </a:ext>
            </a:extLst>
          </p:cNvPr>
          <p:cNvSpPr/>
          <p:nvPr/>
        </p:nvSpPr>
        <p:spPr>
          <a:xfrm>
            <a:off x="7416775" y="2397970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Endpoint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C6FDD1-C929-B707-2EA2-FF30AC67DF8C}"/>
              </a:ext>
            </a:extLst>
          </p:cNvPr>
          <p:cNvSpPr/>
          <p:nvPr/>
        </p:nvSpPr>
        <p:spPr>
          <a:xfrm>
            <a:off x="7467743" y="309074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service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D19969-7635-1AF9-342E-1087E58CAC32}"/>
              </a:ext>
            </a:extLst>
          </p:cNvPr>
          <p:cNvSpPr/>
          <p:nvPr/>
        </p:nvSpPr>
        <p:spPr>
          <a:xfrm>
            <a:off x="7467744" y="384390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entity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B85290-C692-62A8-E6E5-52E7CB1B9FC2}"/>
              </a:ext>
            </a:extLst>
          </p:cNvPr>
          <p:cNvSpPr/>
          <p:nvPr/>
        </p:nvSpPr>
        <p:spPr>
          <a:xfrm>
            <a:off x="7467745" y="4720485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Db operation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EAE284-3558-DDF5-1006-891F352FB47C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8351865" y="2700752"/>
            <a:ext cx="0" cy="38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491B65-5275-4A12-EE5C-3A9A956AC538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351865" y="3393530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B8C761-31B7-0008-3084-25F7DF29514D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8351866" y="4146684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35EAB46-3D46-127C-77BF-98CD78DC5AD2}"/>
              </a:ext>
            </a:extLst>
          </p:cNvPr>
          <p:cNvSpPr/>
          <p:nvPr/>
        </p:nvSpPr>
        <p:spPr>
          <a:xfrm>
            <a:off x="9840543" y="2385918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AC0659-0BD6-B496-5E0A-6F70D69D0B9B}"/>
              </a:ext>
            </a:extLst>
          </p:cNvPr>
          <p:cNvSpPr/>
          <p:nvPr/>
        </p:nvSpPr>
        <p:spPr>
          <a:xfrm>
            <a:off x="9840543" y="3090748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1E1DEC-C691-D813-962F-B6E36852AF22}"/>
              </a:ext>
            </a:extLst>
          </p:cNvPr>
          <p:cNvSpPr/>
          <p:nvPr/>
        </p:nvSpPr>
        <p:spPr>
          <a:xfrm>
            <a:off x="9840543" y="384390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9A4142-FDF2-B1FF-70B2-C722E3D1C509}"/>
              </a:ext>
            </a:extLst>
          </p:cNvPr>
          <p:cNvSpPr/>
          <p:nvPr/>
        </p:nvSpPr>
        <p:spPr>
          <a:xfrm>
            <a:off x="9842560" y="4721975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Infrastrucure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EFDCE6-0476-869A-8A07-BBE28DC59E4C}"/>
              </a:ext>
            </a:extLst>
          </p:cNvPr>
          <p:cNvCxnSpPr/>
          <p:nvPr/>
        </p:nvCxnSpPr>
        <p:spPr>
          <a:xfrm>
            <a:off x="7151698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F589D3-5EBF-46F2-D64A-0FA2354EAAFC}"/>
              </a:ext>
            </a:extLst>
          </p:cNvPr>
          <p:cNvCxnSpPr/>
          <p:nvPr/>
        </p:nvCxnSpPr>
        <p:spPr>
          <a:xfrm>
            <a:off x="9526514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8448AD-4744-9509-C795-A2834C4ABF39}"/>
              </a:ext>
            </a:extLst>
          </p:cNvPr>
          <p:cNvCxnSpPr/>
          <p:nvPr/>
        </p:nvCxnSpPr>
        <p:spPr>
          <a:xfrm>
            <a:off x="4960569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E9E9F81-5A48-DF6A-5110-7BCCDB0A74C8}"/>
              </a:ext>
            </a:extLst>
          </p:cNvPr>
          <p:cNvSpPr/>
          <p:nvPr/>
        </p:nvSpPr>
        <p:spPr>
          <a:xfrm>
            <a:off x="9988181" y="2392689"/>
            <a:ext cx="447971" cy="2625297"/>
          </a:xfrm>
          <a:prstGeom prst="roundRect">
            <a:avLst/>
          </a:prstGeom>
          <a:solidFill>
            <a:schemeClr val="accent1">
              <a:alpha val="67378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VN" dirty="0"/>
              <a:t>Slice</a:t>
            </a:r>
          </a:p>
        </p:txBody>
      </p:sp>
    </p:spTree>
    <p:extLst>
      <p:ext uri="{BB962C8B-B14F-4D97-AF65-F5344CB8AC3E}">
        <p14:creationId xmlns:p14="http://schemas.microsoft.com/office/powerpoint/2010/main" val="401916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5FD8D-F14C-BE50-9D5B-0DD2C883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81" y="2056317"/>
            <a:ext cx="6469878" cy="307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2B655-5C1B-3485-E9F3-DEECFFF5945C}"/>
              </a:ext>
            </a:extLst>
          </p:cNvPr>
          <p:cNvSpPr txBox="1"/>
          <p:nvPr/>
        </p:nvSpPr>
        <p:spPr>
          <a:xfrm>
            <a:off x="5318797" y="5222410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tx1">
                    <a:alpha val="27000"/>
                  </a:schemeClr>
                </a:solidFill>
              </a:rPr>
              <a:t>From </a:t>
            </a:r>
            <a:r>
              <a:rPr lang="en-US" sz="1400" dirty="0">
                <a:solidFill>
                  <a:schemeClr val="tx1">
                    <a:alpha val="27000"/>
                  </a:schemeClr>
                </a:solidFill>
              </a:rPr>
              <a:t>Jimmy </a:t>
            </a:r>
            <a:r>
              <a:rPr lang="en-US" sz="1400" dirty="0" err="1">
                <a:solidFill>
                  <a:schemeClr val="tx1">
                    <a:alpha val="27000"/>
                  </a:schemeClr>
                </a:solidFill>
              </a:rPr>
              <a:t>Bogard</a:t>
            </a:r>
            <a:r>
              <a:rPr lang="en-US" sz="1400" dirty="0">
                <a:solidFill>
                  <a:schemeClr val="tx1">
                    <a:alpha val="27000"/>
                  </a:schemeClr>
                </a:solidFill>
              </a:rPr>
              <a:t> blog</a:t>
            </a:r>
            <a:endParaRPr lang="en-VN" sz="14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2D346-3357-63A7-93F9-68FCB2D11D34}"/>
              </a:ext>
            </a:extLst>
          </p:cNvPr>
          <p:cNvSpPr txBox="1"/>
          <p:nvPr/>
        </p:nvSpPr>
        <p:spPr>
          <a:xfrm>
            <a:off x="5213595" y="1168860"/>
            <a:ext cx="528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Minimize coupling between slices,</a:t>
            </a:r>
          </a:p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and maximize coupling in a slice.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9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2D346-3357-63A7-93F9-68FCB2D11D34}"/>
              </a:ext>
            </a:extLst>
          </p:cNvPr>
          <p:cNvSpPr txBox="1"/>
          <p:nvPr/>
        </p:nvSpPr>
        <p:spPr>
          <a:xfrm>
            <a:off x="5213595" y="1168860"/>
            <a:ext cx="528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Minimize coupling between slices,</a:t>
            </a:r>
          </a:p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and maximize coupling in a slice.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DBC7E-0099-E6F8-1282-33F2D003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80" y="2137005"/>
            <a:ext cx="6320088" cy="29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392569-912C-0913-F970-3B822CF5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3185104" cy="2388878"/>
          </a:xfrm>
        </p:spPr>
        <p:txBody>
          <a:bodyPr>
            <a:normAutofit fontScale="92500" lnSpcReduction="20000"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to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Lower barrier to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Resilient to technology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Level of testability can be per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many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Feature changes have no impact on other features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28D9C6-1227-B6CB-62E7-0397539F3CAA}"/>
              </a:ext>
            </a:extLst>
          </p:cNvPr>
          <p:cNvSpPr txBox="1">
            <a:spLocks/>
          </p:cNvSpPr>
          <p:nvPr/>
        </p:nvSpPr>
        <p:spPr bwMode="gray">
          <a:xfrm>
            <a:off x="8489992" y="1551957"/>
            <a:ext cx="3185104" cy="2388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Require contracts &amp; messaging when working in large scale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Hard to decice what to have as Shared Code vs Feature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Each feature can be written in a different way leading to cognitive load when switching.</a:t>
            </a:r>
          </a:p>
          <a:p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2" y="2173466"/>
            <a:ext cx="3289877" cy="1600200"/>
          </a:xfrm>
        </p:spPr>
        <p:txBody>
          <a:bodyPr/>
          <a:lstStyle/>
          <a:p>
            <a:r>
              <a:rPr lang="en-VN" sz="2800" dirty="0"/>
              <a:t>Best Architecture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549A0-AA29-2106-16A0-A8BE772FAD6E}"/>
              </a:ext>
            </a:extLst>
          </p:cNvPr>
          <p:cNvSpPr txBox="1"/>
          <p:nvPr/>
        </p:nvSpPr>
        <p:spPr>
          <a:xfrm>
            <a:off x="5280508" y="2736502"/>
            <a:ext cx="5583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The one of that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effectively addresses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 the specific needes and challenges of your business, a lighing closely with its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goals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9428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2" y="2173466"/>
            <a:ext cx="3289877" cy="1600200"/>
          </a:xfrm>
        </p:spPr>
        <p:txBody>
          <a:bodyPr/>
          <a:lstStyle/>
          <a:p>
            <a:r>
              <a:rPr lang="en-VN" sz="2800" dirty="0"/>
              <a:t>Best Architecture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D4798E-06E8-9124-0573-AB7C47C0B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597117"/>
              </p:ext>
            </p:extLst>
          </p:nvPr>
        </p:nvGraphicFramePr>
        <p:xfrm>
          <a:off x="5325918" y="1477328"/>
          <a:ext cx="5737372" cy="380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2BA75F-FD2D-63C9-5313-1A414FFACD44}"/>
              </a:ext>
            </a:extLst>
          </p:cNvPr>
          <p:cNvSpPr txBox="1"/>
          <p:nvPr/>
        </p:nvSpPr>
        <p:spPr>
          <a:xfrm>
            <a:off x="5232063" y="526840"/>
            <a:ext cx="367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Strengths and trade-offs</a:t>
            </a:r>
          </a:p>
        </p:txBody>
      </p:sp>
    </p:spTree>
    <p:extLst>
      <p:ext uri="{BB962C8B-B14F-4D97-AF65-F5344CB8AC3E}">
        <p14:creationId xmlns:p14="http://schemas.microsoft.com/office/powerpoint/2010/main" val="332085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3E617092-664F-AC36-BCC0-2B703E55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AAB13-1FAF-00C8-74D1-E3A73C081386}"/>
              </a:ext>
            </a:extLst>
          </p:cNvPr>
          <p:cNvSpPr txBox="1"/>
          <p:nvPr/>
        </p:nvSpPr>
        <p:spPr>
          <a:xfrm>
            <a:off x="4327756" y="2555475"/>
            <a:ext cx="451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Hi, My name is Alex Nguyen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17548-EB29-ACB7-1E57-F58D47970813}"/>
              </a:ext>
            </a:extLst>
          </p:cNvPr>
          <p:cNvSpPr txBox="1"/>
          <p:nvPr/>
        </p:nvSpPr>
        <p:spPr>
          <a:xfrm>
            <a:off x="3979555" y="3259723"/>
            <a:ext cx="376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600" dirty="0">
                <a:solidFill>
                  <a:schemeClr val="bg1"/>
                </a:solidFill>
              </a:rPr>
              <a:t>I’m proficient 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53081-D0E0-5C50-3129-BBD87D3CE54C}"/>
              </a:ext>
            </a:extLst>
          </p:cNvPr>
          <p:cNvSpPr/>
          <p:nvPr/>
        </p:nvSpPr>
        <p:spPr>
          <a:xfrm>
            <a:off x="5236100" y="1034724"/>
            <a:ext cx="1350405" cy="13080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1EB419-DB2C-E009-A663-A8B530BA1B47}"/>
              </a:ext>
            </a:extLst>
          </p:cNvPr>
          <p:cNvCxnSpPr/>
          <p:nvPr/>
        </p:nvCxnSpPr>
        <p:spPr>
          <a:xfrm>
            <a:off x="502617" y="3167094"/>
            <a:ext cx="11190803" cy="0"/>
          </a:xfrm>
          <a:prstGeom prst="line">
            <a:avLst/>
          </a:prstGeom>
          <a:ln>
            <a:solidFill>
              <a:schemeClr val="accent1">
                <a:alpha val="1959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urple and white logo&#10;&#10;Description automatically generated">
            <a:extLst>
              <a:ext uri="{FF2B5EF4-FFF2-40B4-BE49-F238E27FC236}">
                <a16:creationId xmlns:a16="http://schemas.microsoft.com/office/drawing/2014/main" id="{A15E85B3-0D3B-4827-4688-6F761571C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81558" y="3809608"/>
            <a:ext cx="1470256" cy="493029"/>
          </a:xfrm>
          <a:prstGeom prst="rect">
            <a:avLst/>
          </a:prstGeom>
        </p:spPr>
      </p:pic>
      <p:pic>
        <p:nvPicPr>
          <p:cNvPr id="18" name="Picture 17" descr="A logo with green and white dots&#10;&#10;Description automatically generated">
            <a:extLst>
              <a:ext uri="{FF2B5EF4-FFF2-40B4-BE49-F238E27FC236}">
                <a16:creationId xmlns:a16="http://schemas.microsoft.com/office/drawing/2014/main" id="{8379114E-9EF9-DCB6-DAE9-ED4E5B93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51320" y="3802965"/>
            <a:ext cx="1417017" cy="4930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7BCEC4-D38D-023F-0C58-5583E293F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745" y="3802965"/>
            <a:ext cx="1203053" cy="493059"/>
          </a:xfrm>
          <a:prstGeom prst="rect">
            <a:avLst/>
          </a:prstGeom>
        </p:spPr>
      </p:pic>
      <p:pic>
        <p:nvPicPr>
          <p:cNvPr id="27" name="Picture 26" descr="A blue and white logo&#10;&#10;Description automatically generated">
            <a:extLst>
              <a:ext uri="{FF2B5EF4-FFF2-40B4-BE49-F238E27FC236}">
                <a16:creationId xmlns:a16="http://schemas.microsoft.com/office/drawing/2014/main" id="{4535878F-D8E4-362B-FD8F-8FC2C116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72327" y="4587072"/>
            <a:ext cx="1293886" cy="493024"/>
          </a:xfrm>
          <a:prstGeom prst="rect">
            <a:avLst/>
          </a:prstGeom>
        </p:spPr>
      </p:pic>
      <p:pic>
        <p:nvPicPr>
          <p:cNvPr id="33" name="Picture 32" descr="A close-up of a logo&#10;&#10;Description automatically generated">
            <a:extLst>
              <a:ext uri="{FF2B5EF4-FFF2-40B4-BE49-F238E27FC236}">
                <a16:creationId xmlns:a16="http://schemas.microsoft.com/office/drawing/2014/main" id="{4EF1C121-4ED4-1DB8-B952-CD33BA3AA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63183" y="4587071"/>
            <a:ext cx="1388021" cy="493025"/>
          </a:xfrm>
          <a:prstGeom prst="rect">
            <a:avLst/>
          </a:prstGeom>
        </p:spPr>
      </p:pic>
      <p:pic>
        <p:nvPicPr>
          <p:cNvPr id="36" name="Picture 35" descr="A green circle with white letters and a black background&#10;&#10;Description automatically generated">
            <a:extLst>
              <a:ext uri="{FF2B5EF4-FFF2-40B4-BE49-F238E27FC236}">
                <a16:creationId xmlns:a16="http://schemas.microsoft.com/office/drawing/2014/main" id="{F4E4E1FC-5A84-9DF1-A6E5-6FE98E1E09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939372" y="5244010"/>
            <a:ext cx="296728" cy="296728"/>
          </a:xfrm>
          <a:prstGeom prst="rect">
            <a:avLst/>
          </a:prstGeom>
        </p:spPr>
      </p:pic>
      <p:pic>
        <p:nvPicPr>
          <p:cNvPr id="39" name="Picture 38" descr="A yellow rectangular sign with black letters&#10;&#10;Description automatically generated">
            <a:extLst>
              <a:ext uri="{FF2B5EF4-FFF2-40B4-BE49-F238E27FC236}">
                <a16:creationId xmlns:a16="http://schemas.microsoft.com/office/drawing/2014/main" id="{8E5FADCB-3E5E-4631-B6DF-6ED0EAFE2F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529396" y="5244009"/>
            <a:ext cx="296729" cy="296729"/>
          </a:xfrm>
          <a:prstGeom prst="rect">
            <a:avLst/>
          </a:prstGeom>
        </p:spPr>
      </p:pic>
      <p:pic>
        <p:nvPicPr>
          <p:cNvPr id="44" name="Picture 43" descr="A red background with a logo&#10;&#10;Description automatically generated">
            <a:extLst>
              <a:ext uri="{FF2B5EF4-FFF2-40B4-BE49-F238E27FC236}">
                <a16:creationId xmlns:a16="http://schemas.microsoft.com/office/drawing/2014/main" id="{613FDD3D-BBEB-891F-6D48-63A44D3D68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179422" y="5244010"/>
            <a:ext cx="288904" cy="296728"/>
          </a:xfrm>
          <a:prstGeom prst="rect">
            <a:avLst/>
          </a:prstGeom>
        </p:spPr>
      </p:pic>
      <p:pic>
        <p:nvPicPr>
          <p:cNvPr id="50" name="Picture 49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717B2054-5ADD-634C-AC3F-F80AB2E3EA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35086" y="5244009"/>
            <a:ext cx="322107" cy="35761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0E545AC-7AD1-8D87-B908-B62392528A4F}"/>
              </a:ext>
            </a:extLst>
          </p:cNvPr>
          <p:cNvSpPr/>
          <p:nvPr/>
        </p:nvSpPr>
        <p:spPr>
          <a:xfrm>
            <a:off x="9012032" y="4423492"/>
            <a:ext cx="1233834" cy="111708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975EE2-C310-1621-2B4F-34E23DE577AB}"/>
              </a:ext>
            </a:extLst>
          </p:cNvPr>
          <p:cNvSpPr txBox="1"/>
          <p:nvPr/>
        </p:nvSpPr>
        <p:spPr>
          <a:xfrm>
            <a:off x="1322258" y="5463119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Clean Architecture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D600B6-E962-0171-297A-FC3BAD4B5B62}"/>
              </a:ext>
            </a:extLst>
          </p:cNvPr>
          <p:cNvSpPr/>
          <p:nvPr/>
        </p:nvSpPr>
        <p:spPr>
          <a:xfrm>
            <a:off x="1386584" y="4423492"/>
            <a:ext cx="1768242" cy="111708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F6935-48E1-3B5F-C115-840EAB352855}"/>
              </a:ext>
            </a:extLst>
          </p:cNvPr>
          <p:cNvSpPr txBox="1"/>
          <p:nvPr/>
        </p:nvSpPr>
        <p:spPr>
          <a:xfrm>
            <a:off x="9365896" y="558888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91376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7CA8-C2F8-42D6-1C0E-4623669C806C}"/>
              </a:ext>
            </a:extLst>
          </p:cNvPr>
          <p:cNvSpPr txBox="1"/>
          <p:nvPr/>
        </p:nvSpPr>
        <p:spPr>
          <a:xfrm>
            <a:off x="5143579" y="1085550"/>
            <a:ext cx="443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Booking system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5A3060-CD1B-F58E-24B9-BDAEF718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79" y="1750595"/>
            <a:ext cx="6345144" cy="35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7CA8-C2F8-42D6-1C0E-4623669C806C}"/>
              </a:ext>
            </a:extLst>
          </p:cNvPr>
          <p:cNvSpPr txBox="1"/>
          <p:nvPr/>
        </p:nvSpPr>
        <p:spPr>
          <a:xfrm>
            <a:off x="5143579" y="1085550"/>
            <a:ext cx="443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Booking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18748-093E-630A-EF33-E34A5B29A3CA}"/>
              </a:ext>
            </a:extLst>
          </p:cNvPr>
          <p:cNvSpPr txBox="1"/>
          <p:nvPr/>
        </p:nvSpPr>
        <p:spPr>
          <a:xfrm>
            <a:off x="5328954" y="1598686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None-funtional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0119B-F174-B9BA-883F-9F13090F229E}"/>
              </a:ext>
            </a:extLst>
          </p:cNvPr>
          <p:cNvSpPr txBox="1"/>
          <p:nvPr/>
        </p:nvSpPr>
        <p:spPr>
          <a:xfrm>
            <a:off x="5498511" y="2117366"/>
            <a:ext cx="4238941" cy="377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multi databases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multi login provider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 scalability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1M visit per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 performance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1k user per hour must provide 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6s response time including rendering text &amp;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Web and mobile app.</a:t>
            </a:r>
          </a:p>
        </p:txBody>
      </p:sp>
    </p:spTree>
    <p:extLst>
      <p:ext uri="{BB962C8B-B14F-4D97-AF65-F5344CB8AC3E}">
        <p14:creationId xmlns:p14="http://schemas.microsoft.com/office/powerpoint/2010/main" val="124680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578C455-2A5D-F75C-1B30-D45F3835AA16}"/>
              </a:ext>
            </a:extLst>
          </p:cNvPr>
          <p:cNvSpPr/>
          <p:nvPr/>
        </p:nvSpPr>
        <p:spPr>
          <a:xfrm>
            <a:off x="6262020" y="3699600"/>
            <a:ext cx="3518321" cy="362329"/>
          </a:xfrm>
          <a:prstGeom prst="rect">
            <a:avLst/>
          </a:prstGeom>
          <a:solidFill>
            <a:schemeClr val="accent1">
              <a:alpha val="4565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DB739-667F-E1F4-78AA-0EB52FE98F24}"/>
              </a:ext>
            </a:extLst>
          </p:cNvPr>
          <p:cNvSpPr/>
          <p:nvPr/>
        </p:nvSpPr>
        <p:spPr>
          <a:xfrm>
            <a:off x="6248400" y="4645676"/>
            <a:ext cx="3518321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90AED-F855-828C-A4F8-C932C147F560}"/>
              </a:ext>
            </a:extLst>
          </p:cNvPr>
          <p:cNvSpPr/>
          <p:nvPr/>
        </p:nvSpPr>
        <p:spPr>
          <a:xfrm rot="16200000">
            <a:off x="5643276" y="2815418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45DB2-51AF-6A34-8763-EF83D4BA312C}"/>
              </a:ext>
            </a:extLst>
          </p:cNvPr>
          <p:cNvSpPr/>
          <p:nvPr/>
        </p:nvSpPr>
        <p:spPr>
          <a:xfrm>
            <a:off x="6248400" y="4172638"/>
            <a:ext cx="3518321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F6BC7-3FF2-B675-4B07-822D78FD2694}"/>
              </a:ext>
            </a:extLst>
          </p:cNvPr>
          <p:cNvSpPr/>
          <p:nvPr/>
        </p:nvSpPr>
        <p:spPr>
          <a:xfrm rot="16200000">
            <a:off x="6389130" y="2815419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69CAE-7F01-40FD-0A2D-C3623CA571FC}"/>
              </a:ext>
            </a:extLst>
          </p:cNvPr>
          <p:cNvSpPr/>
          <p:nvPr/>
        </p:nvSpPr>
        <p:spPr>
          <a:xfrm rot="16200000">
            <a:off x="7171817" y="2815420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EA432E-1EED-164D-C622-9D7AB55625DE}"/>
              </a:ext>
            </a:extLst>
          </p:cNvPr>
          <p:cNvSpPr/>
          <p:nvPr/>
        </p:nvSpPr>
        <p:spPr>
          <a:xfrm rot="16200000">
            <a:off x="7938867" y="2815421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21E6E-4A4C-448A-D72A-2F94C52BA0F7}"/>
              </a:ext>
            </a:extLst>
          </p:cNvPr>
          <p:cNvSpPr/>
          <p:nvPr/>
        </p:nvSpPr>
        <p:spPr>
          <a:xfrm rot="16200000">
            <a:off x="8748309" y="2815421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81A819E-067B-5DA0-0996-02D454C54A73}"/>
              </a:ext>
            </a:extLst>
          </p:cNvPr>
          <p:cNvSpPr/>
          <p:nvPr/>
        </p:nvSpPr>
        <p:spPr>
          <a:xfrm>
            <a:off x="5690480" y="3774758"/>
            <a:ext cx="302782" cy="1267023"/>
          </a:xfrm>
          <a:prstGeom prst="leftBrac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5C454B9-C97C-FBAF-7F76-EA2CB05A349E}"/>
              </a:ext>
            </a:extLst>
          </p:cNvPr>
          <p:cNvSpPr/>
          <p:nvPr/>
        </p:nvSpPr>
        <p:spPr>
          <a:xfrm rot="10800000">
            <a:off x="10071020" y="3774757"/>
            <a:ext cx="302782" cy="1267023"/>
          </a:xfrm>
          <a:prstGeom prst="leftBrace">
            <a:avLst/>
          </a:prstGeom>
          <a:ln>
            <a:solidFill>
              <a:schemeClr val="accent1">
                <a:alpha val="6179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CF420-764D-372E-F0A8-1562F1B0B45C}"/>
              </a:ext>
            </a:extLst>
          </p:cNvPr>
          <p:cNvSpPr txBox="1"/>
          <p:nvPr/>
        </p:nvSpPr>
        <p:spPr>
          <a:xfrm>
            <a:off x="10458581" y="429015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tx1">
                    <a:alpha val="42000"/>
                  </a:schemeClr>
                </a:solidFill>
              </a:rPr>
              <a:t>Shared Code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B7E71-5579-0CAE-C332-24461124316D}"/>
              </a:ext>
            </a:extLst>
          </p:cNvPr>
          <p:cNvSpPr/>
          <p:nvPr/>
        </p:nvSpPr>
        <p:spPr>
          <a:xfrm>
            <a:off x="6285234" y="2173459"/>
            <a:ext cx="3518321" cy="362329"/>
          </a:xfrm>
          <a:prstGeom prst="rect">
            <a:avLst/>
          </a:prstGeom>
          <a:solidFill>
            <a:schemeClr val="accent1">
              <a:alpha val="4565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71842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3CA83-9CC2-6318-B360-5801E1F9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67" y="823566"/>
            <a:ext cx="3715128" cy="530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ED3E4-5173-DA6E-5A74-A8F4EF7364B2}"/>
              </a:ext>
            </a:extLst>
          </p:cNvPr>
          <p:cNvSpPr txBox="1"/>
          <p:nvPr/>
        </p:nvSpPr>
        <p:spPr>
          <a:xfrm>
            <a:off x="8550549" y="6237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501FB-33B8-7150-58F1-7FB7DAFD3E2C}"/>
              </a:ext>
            </a:extLst>
          </p:cNvPr>
          <p:cNvSpPr txBox="1"/>
          <p:nvPr/>
        </p:nvSpPr>
        <p:spPr>
          <a:xfrm>
            <a:off x="8550549" y="4778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6BB9F-3C1A-649B-08EA-C9B388193C1B}"/>
              </a:ext>
            </a:extLst>
          </p:cNvPr>
          <p:cNvSpPr txBox="1"/>
          <p:nvPr/>
        </p:nvSpPr>
        <p:spPr>
          <a:xfrm>
            <a:off x="9217677" y="5148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BBE1F-D24C-FAB7-399D-6F0E1B247330}"/>
              </a:ext>
            </a:extLst>
          </p:cNvPr>
          <p:cNvSpPr txBox="1"/>
          <p:nvPr/>
        </p:nvSpPr>
        <p:spPr>
          <a:xfrm>
            <a:off x="9302456" y="5612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780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0569D-887C-BA23-7ABB-53A401EC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55" y="928026"/>
            <a:ext cx="5322182" cy="2275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29A78-400B-EF91-3C46-69C99D10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55" y="3609399"/>
            <a:ext cx="5322182" cy="2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2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E98D660-3649-36F2-1426-B7438271F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3185104" cy="2388878"/>
          </a:xfrm>
        </p:spPr>
        <p:txBody>
          <a:bodyPr>
            <a:normAutofit fontScale="92500"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to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Resilient to technology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Level of testability can be per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many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Feature changes have no impact on other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F19523-5599-BFB7-A1BF-B7F92F9D1E5E}"/>
              </a:ext>
            </a:extLst>
          </p:cNvPr>
          <p:cNvSpPr txBox="1">
            <a:spLocks/>
          </p:cNvSpPr>
          <p:nvPr/>
        </p:nvSpPr>
        <p:spPr bwMode="gray">
          <a:xfrm>
            <a:off x="8556604" y="1691236"/>
            <a:ext cx="3185104" cy="238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Require contracts &amp; messaging when working in large scale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Depends on training &amp; a disciplined team to utilise it well</a:t>
            </a:r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9" name="Picture 8" descr="A computer screen with text overlay&#10;&#10;Description automatically generated">
            <a:extLst>
              <a:ext uri="{FF2B5EF4-FFF2-40B4-BE49-F238E27FC236}">
                <a16:creationId xmlns:a16="http://schemas.microsoft.com/office/drawing/2014/main" id="{D845B1F2-7EEE-A795-B644-3981D43CC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87090" y="1353553"/>
            <a:ext cx="6160168" cy="39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6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98" y="886093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Pillars of Success</a:t>
            </a:r>
          </a:p>
        </p:txBody>
      </p:sp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1698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D208147A-3918-26DA-7A0B-37062D27D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9309" y="644485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chuong.nguyen22@logixtek.com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D2581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lex.nguyenxl@gmail.com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/in/alex-nguyen-166981100/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BFDAA83F-E21C-8C72-54F9-427EC068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6C315-FC59-3574-7B18-C00E0564B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1BB4C-2F42-B4DB-216D-E52D0E1A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are </a:t>
            </a:r>
            <a:br>
              <a:rPr lang="en-US" dirty="0"/>
            </a:br>
            <a:r>
              <a:rPr lang="en-US" dirty="0"/>
              <a:t>there?</a:t>
            </a:r>
            <a:endParaRPr lang="en-V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B820EB-9DA4-A174-712F-1716776A5720}"/>
              </a:ext>
            </a:extLst>
          </p:cNvPr>
          <p:cNvGrpSpPr/>
          <p:nvPr/>
        </p:nvGrpSpPr>
        <p:grpSpPr>
          <a:xfrm>
            <a:off x="6356734" y="866156"/>
            <a:ext cx="5431719" cy="4806910"/>
            <a:chOff x="6411598" y="933212"/>
            <a:chExt cx="5431719" cy="4806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FF7D05-DD5C-49AE-D485-BFC7BA5EFA2B}"/>
                </a:ext>
              </a:extLst>
            </p:cNvPr>
            <p:cNvSpPr txBox="1"/>
            <p:nvPr/>
          </p:nvSpPr>
          <p:spPr>
            <a:xfrm>
              <a:off x="8021025" y="933212"/>
              <a:ext cx="104067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VN" dirty="0">
                  <a:solidFill>
                    <a:schemeClr val="bg1"/>
                  </a:solidFill>
                </a:rPr>
                <a:t>N-Layer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60B2A-20B0-6173-5B6D-3A173E0D395F}"/>
                </a:ext>
              </a:extLst>
            </p:cNvPr>
            <p:cNvSpPr txBox="1"/>
            <p:nvPr/>
          </p:nvSpPr>
          <p:spPr>
            <a:xfrm>
              <a:off x="9240590" y="1627632"/>
              <a:ext cx="239520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Clean Architecture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AB2E89-8894-4FD2-EB6A-7F95ACEE1DB4}"/>
                </a:ext>
              </a:extLst>
            </p:cNvPr>
            <p:cNvSpPr txBox="1"/>
            <p:nvPr/>
          </p:nvSpPr>
          <p:spPr>
            <a:xfrm>
              <a:off x="6451919" y="2057312"/>
              <a:ext cx="15905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Vertical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9916F-0771-5564-4463-094886F7482E}"/>
                </a:ext>
              </a:extLst>
            </p:cNvPr>
            <p:cNvSpPr txBox="1"/>
            <p:nvPr/>
          </p:nvSpPr>
          <p:spPr>
            <a:xfrm>
              <a:off x="8541360" y="3244334"/>
              <a:ext cx="69923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DDD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8B5734-5563-0F4F-A892-39D0A5F3B4F2}"/>
                </a:ext>
              </a:extLst>
            </p:cNvPr>
            <p:cNvSpPr txBox="1"/>
            <p:nvPr/>
          </p:nvSpPr>
          <p:spPr>
            <a:xfrm>
              <a:off x="7243963" y="5370790"/>
              <a:ext cx="66075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BDD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724D1B-86D3-6416-9457-038295356543}"/>
                </a:ext>
              </a:extLst>
            </p:cNvPr>
            <p:cNvSpPr txBox="1"/>
            <p:nvPr/>
          </p:nvSpPr>
          <p:spPr>
            <a:xfrm>
              <a:off x="6554530" y="4591875"/>
              <a:ext cx="62549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TDD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1BD00-4A95-83EA-6967-9E04013D8BDA}"/>
                </a:ext>
              </a:extLst>
            </p:cNvPr>
            <p:cNvSpPr txBox="1"/>
            <p:nvPr/>
          </p:nvSpPr>
          <p:spPr>
            <a:xfrm>
              <a:off x="10094120" y="2671310"/>
              <a:ext cx="174919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625DA-FDAB-408C-7051-628D8EAD8B50}"/>
                </a:ext>
              </a:extLst>
            </p:cNvPr>
            <p:cNvSpPr txBox="1"/>
            <p:nvPr/>
          </p:nvSpPr>
          <p:spPr>
            <a:xfrm>
              <a:off x="8541360" y="5370790"/>
              <a:ext cx="15905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Event-Driven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9A1FBD-61A5-9F79-139C-BBD4A5468CCB}"/>
                </a:ext>
              </a:extLst>
            </p:cNvPr>
            <p:cNvSpPr txBox="1"/>
            <p:nvPr/>
          </p:nvSpPr>
          <p:spPr>
            <a:xfrm>
              <a:off x="10432353" y="4906066"/>
              <a:ext cx="141096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Hexagonal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BB7A66-96A7-EE8A-67CA-5CC7FE4E89EC}"/>
                </a:ext>
              </a:extLst>
            </p:cNvPr>
            <p:cNvSpPr txBox="1"/>
            <p:nvPr/>
          </p:nvSpPr>
          <p:spPr>
            <a:xfrm>
              <a:off x="6411598" y="3288268"/>
              <a:ext cx="82747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CQRS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AEC65-290A-981C-475B-C0901A1EF0DE}"/>
                </a:ext>
              </a:extLst>
            </p:cNvPr>
            <p:cNvSpPr txBox="1"/>
            <p:nvPr/>
          </p:nvSpPr>
          <p:spPr>
            <a:xfrm>
              <a:off x="10398920" y="3708940"/>
              <a:ext cx="124425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Serverless</a:t>
              </a:r>
            </a:p>
          </p:txBody>
        </p:sp>
      </p:grp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57AF4F2F-E172-DCAF-D6D4-203E624A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84" y="6354018"/>
            <a:ext cx="352233" cy="348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20A8A-A008-6E39-C7E2-CDB4D803F705}"/>
              </a:ext>
            </a:extLst>
          </p:cNvPr>
          <p:cNvSpPr txBox="1"/>
          <p:nvPr/>
        </p:nvSpPr>
        <p:spPr>
          <a:xfrm>
            <a:off x="7762580" y="4301378"/>
            <a:ext cx="14847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Microkernel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A4D7A-AA93-2CD5-A0AE-7DB07C3A7EB2}"/>
              </a:ext>
            </a:extLst>
          </p:cNvPr>
          <p:cNvSpPr txBox="1"/>
          <p:nvPr/>
        </p:nvSpPr>
        <p:spPr>
          <a:xfrm>
            <a:off x="7472919" y="2557184"/>
            <a:ext cx="145103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Monolothic</a:t>
            </a:r>
          </a:p>
        </p:txBody>
      </p:sp>
    </p:spTree>
    <p:extLst>
      <p:ext uri="{BB962C8B-B14F-4D97-AF65-F5344CB8AC3E}">
        <p14:creationId xmlns:p14="http://schemas.microsoft.com/office/powerpoint/2010/main" val="359340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0C43F-8E05-00FB-E892-87B8B000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2F3E61-A26A-622C-98EB-F5D103BD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sz="2200" dirty="0"/>
              <a:t>N-Layer Architecture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27AD559-15A0-A7FF-FF7C-8C137A2856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139" b="14139"/>
          <a:stretch/>
        </p:blipFill>
        <p:spPr>
          <a:xfrm>
            <a:off x="8284950" y="2633245"/>
            <a:ext cx="2691242" cy="159151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A3C480-765B-64AA-BF54-54D043E6E53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C9C19A-30A3-8590-BD16-D4E24B982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VN" sz="2200" dirty="0"/>
              <a:t>Clean Architecture</a:t>
            </a:r>
          </a:p>
        </p:txBody>
      </p:sp>
      <p:pic>
        <p:nvPicPr>
          <p:cNvPr id="21" name="Picture Placeholder 20" descr="A diagram of a application layering&#10;&#10;Description automatically generated">
            <a:extLst>
              <a:ext uri="{FF2B5EF4-FFF2-40B4-BE49-F238E27FC236}">
                <a16:creationId xmlns:a16="http://schemas.microsoft.com/office/drawing/2014/main" id="{5E990DB6-C775-A25E-BE90-EE8CF4C222E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122" b="9122"/>
          <a:stretch>
            <a:fillRect/>
          </a:stretch>
        </p:blipFill>
        <p:spPr>
          <a:xfrm>
            <a:off x="1382803" y="2603500"/>
            <a:ext cx="2691243" cy="159151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1E8E8D-670D-6E67-CD5B-76C4FA8821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F63BA-D4C9-9F12-80BC-02441FCED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2774" y="4532845"/>
            <a:ext cx="4209226" cy="576262"/>
          </a:xfrm>
        </p:spPr>
        <p:txBody>
          <a:bodyPr/>
          <a:lstStyle/>
          <a:p>
            <a:r>
              <a:rPr lang="en-VN" sz="2200" dirty="0"/>
              <a:t>Vertical Slice Architecture</a:t>
            </a:r>
          </a:p>
        </p:txBody>
      </p:sp>
      <p:pic>
        <p:nvPicPr>
          <p:cNvPr id="24" name="Picture Placeholder 23" descr="A diagram of a clean architecture&#10;&#10;Description automatically generated">
            <a:extLst>
              <a:ext uri="{FF2B5EF4-FFF2-40B4-BE49-F238E27FC236}">
                <a16:creationId xmlns:a16="http://schemas.microsoft.com/office/drawing/2014/main" id="{5867370A-46FE-8B15-0E17-84BAB80F8A2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707" r="5707"/>
          <a:stretch>
            <a:fillRect/>
          </a:stretch>
        </p:blipFill>
        <p:spPr>
          <a:xfrm>
            <a:off x="4662878" y="2653204"/>
            <a:ext cx="2691242" cy="159151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8019E5-14F7-73C3-141E-3F870AE6BD9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29" name="Picture 28" descr="A logo with blue text&#10;&#10;Description automatically generated">
            <a:extLst>
              <a:ext uri="{FF2B5EF4-FFF2-40B4-BE49-F238E27FC236}">
                <a16:creationId xmlns:a16="http://schemas.microsoft.com/office/drawing/2014/main" id="{737B33A9-4657-AC76-236D-8BE05E78B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5365" y="6232905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3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9" y="2566203"/>
            <a:ext cx="3434395" cy="1298584"/>
          </a:xfrm>
        </p:spPr>
        <p:txBody>
          <a:bodyPr/>
          <a:lstStyle/>
          <a:p>
            <a:r>
              <a:rPr lang="en-VN" sz="2800" dirty="0"/>
              <a:t>No Architecture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FB29C06C-E9B3-1772-BFC1-E5041B8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198" y="6360074"/>
            <a:ext cx="352233" cy="3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58F0DF5-6F7E-62AD-7BDC-31EFE806F0DC}"/>
              </a:ext>
            </a:extLst>
          </p:cNvPr>
          <p:cNvGrpSpPr/>
          <p:nvPr/>
        </p:nvGrpSpPr>
        <p:grpSpPr>
          <a:xfrm>
            <a:off x="5026172" y="1295400"/>
            <a:ext cx="2700811" cy="5299427"/>
            <a:chOff x="5026172" y="1295400"/>
            <a:chExt cx="2700811" cy="52994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AA05222-AB94-B4DB-6016-3316CDC7F18E}"/>
                </a:ext>
              </a:extLst>
            </p:cNvPr>
            <p:cNvSpPr/>
            <p:nvPr/>
          </p:nvSpPr>
          <p:spPr>
            <a:xfrm>
              <a:off x="5526771" y="1949913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Request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C26A48B-9422-21F4-EC93-B8D517EECF44}"/>
                </a:ext>
              </a:extLst>
            </p:cNvPr>
            <p:cNvSpPr/>
            <p:nvPr/>
          </p:nvSpPr>
          <p:spPr>
            <a:xfrm>
              <a:off x="5526771" y="1295400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Client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49C6F6-1497-33C5-1DD4-2AD0C31607ED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6096000" y="1616348"/>
              <a:ext cx="0" cy="818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F0E87D-9C68-7B16-82A6-6CD3F644BD57}"/>
                </a:ext>
              </a:extLst>
            </p:cNvPr>
            <p:cNvSpPr/>
            <p:nvPr/>
          </p:nvSpPr>
          <p:spPr>
            <a:xfrm>
              <a:off x="5026172" y="2434363"/>
              <a:ext cx="2700811" cy="2737144"/>
            </a:xfrm>
            <a:prstGeom prst="rect">
              <a:avLst/>
            </a:prstGeom>
            <a:solidFill>
              <a:schemeClr val="accent1">
                <a:alpha val="2603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5C5824C-C127-8C65-5F6C-119164B0A7B2}"/>
                </a:ext>
              </a:extLst>
            </p:cNvPr>
            <p:cNvSpPr/>
            <p:nvPr/>
          </p:nvSpPr>
          <p:spPr>
            <a:xfrm>
              <a:off x="5982962" y="5666981"/>
              <a:ext cx="520784" cy="581340"/>
            </a:xfrm>
            <a:prstGeom prst="can">
              <a:avLst>
                <a:gd name="adj" fmla="val 13372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B1A74C-BC2D-E1FD-4606-5BFF53EC880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6240603" y="5171507"/>
              <a:ext cx="2751" cy="49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58B1EF-9A8A-50E7-8DEA-32D030E20892}"/>
                </a:ext>
              </a:extLst>
            </p:cNvPr>
            <p:cNvSpPr txBox="1"/>
            <p:nvPr/>
          </p:nvSpPr>
          <p:spPr>
            <a:xfrm>
              <a:off x="6240603" y="5248301"/>
              <a:ext cx="50206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use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E70F59-7830-5E9F-D163-FF5421205ECA}"/>
                </a:ext>
              </a:extLst>
            </p:cNvPr>
            <p:cNvSpPr txBox="1"/>
            <p:nvPr/>
          </p:nvSpPr>
          <p:spPr>
            <a:xfrm>
              <a:off x="5680994" y="6271662"/>
              <a:ext cx="11192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B3DD3F-FCA3-F82F-AFBA-F175F5D84B65}"/>
                </a:ext>
              </a:extLst>
            </p:cNvPr>
            <p:cNvSpPr txBox="1"/>
            <p:nvPr/>
          </p:nvSpPr>
          <p:spPr>
            <a:xfrm>
              <a:off x="6125546" y="2434363"/>
              <a:ext cx="774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100" dirty="0">
                  <a:solidFill>
                    <a:schemeClr val="accent2">
                      <a:lumMod val="75000"/>
                    </a:schemeClr>
                  </a:solidFill>
                </a:rPr>
                <a:t>Web Api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DC8BC50-1AE5-53D3-F0C1-0E1B62EDC67C}"/>
                </a:ext>
              </a:extLst>
            </p:cNvPr>
            <p:cNvSpPr/>
            <p:nvPr/>
          </p:nvSpPr>
          <p:spPr>
            <a:xfrm>
              <a:off x="5664659" y="2867296"/>
              <a:ext cx="1057057" cy="27895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Presentation</a:t>
              </a: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85FCFE9-DBF8-C11C-C578-EACBCBDA86E5}"/>
                </a:ext>
              </a:extLst>
            </p:cNvPr>
            <p:cNvSpPr/>
            <p:nvPr/>
          </p:nvSpPr>
          <p:spPr>
            <a:xfrm>
              <a:off x="5790004" y="3668343"/>
              <a:ext cx="842196" cy="33779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Business logic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9500FA2A-61D6-860E-4EA4-43DE3140EFF0}"/>
                </a:ext>
              </a:extLst>
            </p:cNvPr>
            <p:cNvSpPr/>
            <p:nvPr/>
          </p:nvSpPr>
          <p:spPr>
            <a:xfrm>
              <a:off x="5790004" y="4488426"/>
              <a:ext cx="806368" cy="266007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System logic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3DC08E7-44EE-8A9B-BDD5-E97175EC1F9A}"/>
                </a:ext>
              </a:extLst>
            </p:cNvPr>
            <p:cNvCxnSpPr>
              <a:cxnSpLocks/>
              <a:stCxn id="26" idx="2"/>
              <a:endCxn id="27" idx="4"/>
            </p:cNvCxnSpPr>
            <p:nvPr/>
          </p:nvCxnSpPr>
          <p:spPr>
            <a:xfrm>
              <a:off x="5734397" y="3146248"/>
              <a:ext cx="140055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AD5157-3A11-B620-99BF-D38DB386E3F9}"/>
                </a:ext>
              </a:extLst>
            </p:cNvPr>
            <p:cNvCxnSpPr>
              <a:stCxn id="26" idx="1"/>
              <a:endCxn id="27" idx="5"/>
            </p:cNvCxnSpPr>
            <p:nvPr/>
          </p:nvCxnSpPr>
          <p:spPr>
            <a:xfrm flipH="1">
              <a:off x="6547752" y="3146248"/>
              <a:ext cx="104226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748E503-8198-59BE-4CDE-6D92B2FA0D7B}"/>
                </a:ext>
              </a:extLst>
            </p:cNvPr>
            <p:cNvCxnSpPr>
              <a:stCxn id="27" idx="2"/>
              <a:endCxn id="28" idx="4"/>
            </p:cNvCxnSpPr>
            <p:nvPr/>
          </p:nvCxnSpPr>
          <p:spPr>
            <a:xfrm flipH="1">
              <a:off x="5856506" y="4006135"/>
              <a:ext cx="17946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33964D-37D2-AE6C-5253-83D9DE7D69C2}"/>
                </a:ext>
              </a:extLst>
            </p:cNvPr>
            <p:cNvCxnSpPr>
              <a:stCxn id="27" idx="1"/>
              <a:endCxn id="28" idx="5"/>
            </p:cNvCxnSpPr>
            <p:nvPr/>
          </p:nvCxnSpPr>
          <p:spPr>
            <a:xfrm flipH="1">
              <a:off x="6529870" y="4006135"/>
              <a:ext cx="17882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DB6F00-C2CD-232E-D0E0-06E83C5C86D1}"/>
                </a:ext>
              </a:extLst>
            </p:cNvPr>
            <p:cNvCxnSpPr>
              <a:stCxn id="28" idx="3"/>
            </p:cNvCxnSpPr>
            <p:nvPr/>
          </p:nvCxnSpPr>
          <p:spPr>
            <a:xfrm flipH="1" flipV="1">
              <a:off x="5664659" y="3004905"/>
              <a:ext cx="125345" cy="16165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0E25FE-875C-051A-9442-F463F797DD71}"/>
                </a:ext>
              </a:extLst>
            </p:cNvPr>
            <p:cNvCxnSpPr>
              <a:cxnSpLocks/>
              <a:stCxn id="28" idx="0"/>
              <a:endCxn id="26" idx="0"/>
            </p:cNvCxnSpPr>
            <p:nvPr/>
          </p:nvCxnSpPr>
          <p:spPr>
            <a:xfrm flipV="1">
              <a:off x="6596372" y="3006772"/>
              <a:ext cx="125344" cy="16146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5BC9B9-6A94-C803-3363-41649F794604}"/>
              </a:ext>
            </a:extLst>
          </p:cNvPr>
          <p:cNvGrpSpPr/>
          <p:nvPr/>
        </p:nvGrpSpPr>
        <p:grpSpPr>
          <a:xfrm>
            <a:off x="7726983" y="2425235"/>
            <a:ext cx="4044716" cy="2688700"/>
            <a:chOff x="7726983" y="2425235"/>
            <a:chExt cx="4044716" cy="2688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5E5CF8-BE3E-FBE9-CD91-C705D33A9E49}"/>
                </a:ext>
              </a:extLst>
            </p:cNvPr>
            <p:cNvSpPr/>
            <p:nvPr/>
          </p:nvSpPr>
          <p:spPr>
            <a:xfrm>
              <a:off x="9240890" y="2425235"/>
              <a:ext cx="2530809" cy="26887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09CA5560-A1FD-1B27-EFBF-0F9A03FF0CEE}"/>
                </a:ext>
              </a:extLst>
            </p:cNvPr>
            <p:cNvCxnSpPr>
              <a:cxnSpLocks/>
              <a:stCxn id="16" idx="3"/>
              <a:endCxn id="8" idx="1"/>
            </p:cNvCxnSpPr>
            <p:nvPr/>
          </p:nvCxnSpPr>
          <p:spPr>
            <a:xfrm flipV="1">
              <a:off x="7726983" y="3769585"/>
              <a:ext cx="1513907" cy="33350"/>
            </a:xfrm>
            <a:prstGeom prst="curvedConnector3">
              <a:avLst>
                <a:gd name="adj1" fmla="val 468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95C082-C096-B12A-27B9-DCCE50F8048F}"/>
                </a:ext>
              </a:extLst>
            </p:cNvPr>
            <p:cNvSpPr/>
            <p:nvPr/>
          </p:nvSpPr>
          <p:spPr>
            <a:xfrm>
              <a:off x="7925349" y="3215495"/>
              <a:ext cx="1047624" cy="110818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39311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50" y="2732603"/>
            <a:ext cx="3347821" cy="879075"/>
          </a:xfrm>
        </p:spPr>
        <p:txBody>
          <a:bodyPr/>
          <a:lstStyle/>
          <a:p>
            <a:r>
              <a:rPr lang="en-VN" sz="2800" dirty="0"/>
              <a:t>No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1071" y="1379429"/>
            <a:ext cx="2793158" cy="2228716"/>
          </a:xfrm>
        </p:spPr>
        <p:txBody>
          <a:bodyPr/>
          <a:lstStyle/>
          <a:p>
            <a:r>
              <a:rPr lang="en-VN" dirty="0">
                <a:solidFill>
                  <a:srgbClr val="00B050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or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&amp; quickly to build from nothing to deploy.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Potential for performance due to tight coupling &amp; less abstraction.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FB29C06C-E9B3-1772-BFC1-E5041B8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809" y="6335851"/>
            <a:ext cx="352233" cy="348394"/>
          </a:xfrm>
          <a:prstGeom prst="rect">
            <a:avLst/>
          </a:prstGeom>
        </p:spPr>
      </p:pic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BD86D10E-A0B3-1565-A17A-DE4858427C22}"/>
              </a:ext>
            </a:extLst>
          </p:cNvPr>
          <p:cNvSpPr txBox="1">
            <a:spLocks/>
          </p:cNvSpPr>
          <p:nvPr/>
        </p:nvSpPr>
        <p:spPr bwMode="gray">
          <a:xfrm>
            <a:off x="8719550" y="1379429"/>
            <a:ext cx="2793158" cy="222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System expansion invariably leads to increased development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 for multiple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Break or impact the whole system due to technology changes</a:t>
            </a:r>
            <a:r>
              <a:rPr lang="en-US" dirty="0">
                <a:solidFill>
                  <a:schemeClr val="bg1"/>
                </a:solidFill>
              </a:rPr>
              <a:t> change.</a:t>
            </a:r>
          </a:p>
        </p:txBody>
      </p:sp>
    </p:spTree>
    <p:extLst>
      <p:ext uri="{BB962C8B-B14F-4D97-AF65-F5344CB8AC3E}">
        <p14:creationId xmlns:p14="http://schemas.microsoft.com/office/powerpoint/2010/main" val="28916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41" y="2924364"/>
            <a:ext cx="2966579" cy="776130"/>
          </a:xfrm>
        </p:spPr>
        <p:txBody>
          <a:bodyPr/>
          <a:lstStyle/>
          <a:p>
            <a:r>
              <a:rPr lang="en-VN" sz="2800" dirty="0"/>
              <a:t>N-Layer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8DA001E6-DD04-B59F-FE05-AEF73FA8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5" y="6354017"/>
            <a:ext cx="352233" cy="34839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8EC14-F422-CB90-1AD8-C213689D4F9F}"/>
              </a:ext>
            </a:extLst>
          </p:cNvPr>
          <p:cNvGrpSpPr/>
          <p:nvPr/>
        </p:nvGrpSpPr>
        <p:grpSpPr>
          <a:xfrm>
            <a:off x="5346061" y="1162176"/>
            <a:ext cx="1860138" cy="4728239"/>
            <a:chOff x="5346061" y="1162176"/>
            <a:chExt cx="1860138" cy="472823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7433F42-9D2C-6F4F-0778-4A25A1439FF3}"/>
                </a:ext>
              </a:extLst>
            </p:cNvPr>
            <p:cNvSpPr/>
            <p:nvPr/>
          </p:nvSpPr>
          <p:spPr>
            <a:xfrm>
              <a:off x="5599438" y="1162176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Client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DFA16A-DBE5-CBD3-19CC-B794588AC93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168667" y="1483124"/>
              <a:ext cx="0" cy="757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7E23B44-3DF4-4BED-E56E-4D15481ADBE9}"/>
                </a:ext>
              </a:extLst>
            </p:cNvPr>
            <p:cNvSpPr/>
            <p:nvPr/>
          </p:nvSpPr>
          <p:spPr>
            <a:xfrm>
              <a:off x="5742155" y="1777075"/>
              <a:ext cx="831633" cy="169556"/>
            </a:xfrm>
            <a:prstGeom prst="roundRect">
              <a:avLst/>
            </a:prstGeom>
            <a:solidFill>
              <a:schemeClr val="accent1">
                <a:alpha val="34455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100" dirty="0"/>
                <a:t>Request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F97421A-80D4-88A8-8031-587E3DC6B912}"/>
                </a:ext>
              </a:extLst>
            </p:cNvPr>
            <p:cNvSpPr/>
            <p:nvPr/>
          </p:nvSpPr>
          <p:spPr>
            <a:xfrm>
              <a:off x="5411411" y="2240583"/>
              <a:ext cx="1514511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Presentation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5EE9F2-F621-71EA-2A65-30C3111633BB}"/>
                </a:ext>
              </a:extLst>
            </p:cNvPr>
            <p:cNvSpPr/>
            <p:nvPr/>
          </p:nvSpPr>
          <p:spPr>
            <a:xfrm>
              <a:off x="5411411" y="3106874"/>
              <a:ext cx="179478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Business services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7DDCCB-7633-53FB-8D93-74795B087E49}"/>
                </a:ext>
              </a:extLst>
            </p:cNvPr>
            <p:cNvSpPr/>
            <p:nvPr/>
          </p:nvSpPr>
          <p:spPr>
            <a:xfrm>
              <a:off x="5346061" y="3973166"/>
              <a:ext cx="179478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Data Access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6E359C-0803-4B0D-8E5A-A0EC2DD4AD7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68667" y="2561531"/>
              <a:ext cx="0" cy="556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683E07-E1E6-5084-2488-6A0F96B42273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6168666" y="3427822"/>
              <a:ext cx="74789" cy="5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0B1B9242-8D04-5719-ABB4-E6B4110C5F4E}"/>
                </a:ext>
              </a:extLst>
            </p:cNvPr>
            <p:cNvSpPr/>
            <p:nvPr/>
          </p:nvSpPr>
          <p:spPr>
            <a:xfrm>
              <a:off x="5934618" y="4839457"/>
              <a:ext cx="639170" cy="65905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4F99BD-7DE3-7C9A-EF60-49F987B398FC}"/>
                </a:ext>
              </a:extLst>
            </p:cNvPr>
            <p:cNvSpPr txBox="1"/>
            <p:nvPr/>
          </p:nvSpPr>
          <p:spPr>
            <a:xfrm>
              <a:off x="5622360" y="5521083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accent1">
                      <a:lumMod val="75000"/>
                    </a:schemeClr>
                  </a:solidFill>
                </a:rPr>
                <a:t>Database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4739DA-D65B-88A8-D9E0-89E83467DFCA}"/>
                </a:ext>
              </a:extLst>
            </p:cNvPr>
            <p:cNvCxnSpPr>
              <a:stCxn id="15" idx="2"/>
              <a:endCxn id="21" idx="1"/>
            </p:cNvCxnSpPr>
            <p:nvPr/>
          </p:nvCxnSpPr>
          <p:spPr>
            <a:xfrm>
              <a:off x="6243455" y="4294114"/>
              <a:ext cx="10748" cy="545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634F0-DDEC-90C2-84BE-B145C7BC4D1F}"/>
              </a:ext>
            </a:extLst>
          </p:cNvPr>
          <p:cNvGrpSpPr/>
          <p:nvPr/>
        </p:nvGrpSpPr>
        <p:grpSpPr>
          <a:xfrm>
            <a:off x="7234759" y="1410288"/>
            <a:ext cx="4500606" cy="3900499"/>
            <a:chOff x="7234759" y="1410288"/>
            <a:chExt cx="4500606" cy="39004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15081B-A84C-E365-AC30-91D08AD1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4163" y="1410288"/>
              <a:ext cx="2961202" cy="3900499"/>
            </a:xfrm>
            <a:prstGeom prst="rect">
              <a:avLst/>
            </a:prstGeom>
          </p:spPr>
        </p:pic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94940DFA-A63B-CCD3-492E-9A9ACC09CEAD}"/>
                </a:ext>
              </a:extLst>
            </p:cNvPr>
            <p:cNvCxnSpPr/>
            <p:nvPr/>
          </p:nvCxnSpPr>
          <p:spPr>
            <a:xfrm flipV="1">
              <a:off x="7234759" y="2401057"/>
              <a:ext cx="1539404" cy="122020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86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6" y="2640759"/>
            <a:ext cx="3041596" cy="968396"/>
          </a:xfrm>
        </p:spPr>
        <p:txBody>
          <a:bodyPr/>
          <a:lstStyle/>
          <a:p>
            <a:r>
              <a:rPr lang="en-VN" sz="2800" dirty="0"/>
              <a:t>N-Layer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2793158" cy="1812113"/>
          </a:xfrm>
        </p:spPr>
        <p:txBody>
          <a:bodyPr/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Fairly intuitive abstraction to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Improve testability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Reasonably quick to build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8DA001E6-DD04-B59F-FE05-AEF73FA8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4" y="6347961"/>
            <a:ext cx="352233" cy="348394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B0C233-9906-7848-50E8-EEA9A85F527D}"/>
              </a:ext>
            </a:extLst>
          </p:cNvPr>
          <p:cNvSpPr txBox="1">
            <a:spLocks/>
          </p:cNvSpPr>
          <p:nvPr/>
        </p:nvSpPr>
        <p:spPr bwMode="gray">
          <a:xfrm>
            <a:off x="8881938" y="1551957"/>
            <a:ext cx="2793158" cy="2388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The size of system increase does take time to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Technology changes impact to the whole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Difficult for multiple team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Everything depends on Data Access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22" y="2839400"/>
            <a:ext cx="3229321" cy="788240"/>
          </a:xfrm>
        </p:spPr>
        <p:txBody>
          <a:bodyPr/>
          <a:lstStyle/>
          <a:p>
            <a:r>
              <a:rPr lang="en-VN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783" y="6352664"/>
            <a:ext cx="352233" cy="34839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FF8DB0-9849-FC83-B3B6-598B48508898}"/>
              </a:ext>
            </a:extLst>
          </p:cNvPr>
          <p:cNvSpPr/>
          <p:nvPr/>
        </p:nvSpPr>
        <p:spPr>
          <a:xfrm>
            <a:off x="5484079" y="236017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5568A0-8D42-3850-56BE-3596E5417E0F}"/>
              </a:ext>
            </a:extLst>
          </p:cNvPr>
          <p:cNvSpPr/>
          <p:nvPr/>
        </p:nvSpPr>
        <p:spPr>
          <a:xfrm>
            <a:off x="5051311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Presentation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D5FD2-F200-676D-9692-C00E99B95233}"/>
              </a:ext>
            </a:extLst>
          </p:cNvPr>
          <p:cNvSpPr/>
          <p:nvPr/>
        </p:nvSpPr>
        <p:spPr>
          <a:xfrm>
            <a:off x="5885005" y="2999952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Application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6EE2DD-FEC7-8560-7A9B-17A3D4A99CFE}"/>
              </a:ext>
            </a:extLst>
          </p:cNvPr>
          <p:cNvSpPr/>
          <p:nvPr/>
        </p:nvSpPr>
        <p:spPr>
          <a:xfrm>
            <a:off x="5885005" y="4247718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Domain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3A1F40-231B-3E89-C520-75AD732A6D95}"/>
              </a:ext>
            </a:extLst>
          </p:cNvPr>
          <p:cNvSpPr/>
          <p:nvPr/>
        </p:nvSpPr>
        <p:spPr>
          <a:xfrm>
            <a:off x="6973764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Infrastructure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F2C69D-5AEF-CB75-2C7F-79E08FA1DC6E}"/>
              </a:ext>
            </a:extLst>
          </p:cNvPr>
          <p:cNvSpPr/>
          <p:nvPr/>
        </p:nvSpPr>
        <p:spPr>
          <a:xfrm>
            <a:off x="7211497" y="2377386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6243D3-21CD-D7A3-A93E-F3371A4FA8C6}"/>
              </a:ext>
            </a:extLst>
          </p:cNvPr>
          <p:cNvSpPr/>
          <p:nvPr/>
        </p:nvSpPr>
        <p:spPr>
          <a:xfrm>
            <a:off x="6381473" y="370634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5C3B30D-2252-D303-00C9-4CCC7BEFEB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5787701" y="2005253"/>
            <a:ext cx="1015565" cy="973832"/>
          </a:xfrm>
          <a:prstGeom prst="bentConnector3">
            <a:avLst>
              <a:gd name="adj1" fmla="val 60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FFA5010-0B06-27EB-C0A2-8846C8360B80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6632144" y="2134643"/>
            <a:ext cx="1249133" cy="948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A4A7D5-DC40-1363-4AE3-9B3E32CA6B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782399" y="3320900"/>
            <a:ext cx="0" cy="92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041F21-1F81-8198-7672-2A5294A1D538}"/>
              </a:ext>
            </a:extLst>
          </p:cNvPr>
          <p:cNvGrpSpPr/>
          <p:nvPr/>
        </p:nvGrpSpPr>
        <p:grpSpPr>
          <a:xfrm>
            <a:off x="8013349" y="1621050"/>
            <a:ext cx="3916551" cy="3713960"/>
            <a:chOff x="8013349" y="1621050"/>
            <a:chExt cx="3916551" cy="371396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EFF1C7-7CD7-E967-1A01-FFA71112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9102" y="1621050"/>
              <a:ext cx="2700798" cy="3713960"/>
            </a:xfrm>
            <a:prstGeom prst="rect">
              <a:avLst/>
            </a:prstGeom>
          </p:spPr>
        </p:pic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97BC9C81-1EDC-E9B1-A1E8-7F3FB6BACF7D}"/>
                </a:ext>
              </a:extLst>
            </p:cNvPr>
            <p:cNvCxnSpPr/>
            <p:nvPr/>
          </p:nvCxnSpPr>
          <p:spPr>
            <a:xfrm flipV="1">
              <a:off x="8013349" y="3094426"/>
              <a:ext cx="1166985" cy="61191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51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{BC4C24EE-6732-D240-99C9-C38143E887C9}tf10001076</Template>
  <TotalTime>21840</TotalTime>
  <Words>682</Words>
  <Application>Microsoft Macintosh PowerPoint</Application>
  <PresentationFormat>Widescreen</PresentationFormat>
  <Paragraphs>210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FrescoSansPlusBold</vt:lpstr>
      <vt:lpstr>FrescoSansPlusPro-Normal</vt:lpstr>
      <vt:lpstr>Georgia</vt:lpstr>
      <vt:lpstr>Wingdings 3</vt:lpstr>
      <vt:lpstr>Ion Boardroom</vt:lpstr>
      <vt:lpstr>Software Architecture </vt:lpstr>
      <vt:lpstr>PowerPoint Presentation</vt:lpstr>
      <vt:lpstr>What  are  there?</vt:lpstr>
      <vt:lpstr>Agenda</vt:lpstr>
      <vt:lpstr>No Architecture</vt:lpstr>
      <vt:lpstr>No Architecture</vt:lpstr>
      <vt:lpstr>N-Layer</vt:lpstr>
      <vt:lpstr>N-Layer</vt:lpstr>
      <vt:lpstr>Clean Architecture</vt:lpstr>
      <vt:lpstr>Clean Architecture</vt:lpstr>
      <vt:lpstr>Clean Architecture</vt:lpstr>
      <vt:lpstr>Clean Architecture</vt:lpstr>
      <vt:lpstr>Vertical slice</vt:lpstr>
      <vt:lpstr>Vertical slice</vt:lpstr>
      <vt:lpstr>Vertical slice</vt:lpstr>
      <vt:lpstr>Vertical slice</vt:lpstr>
      <vt:lpstr>Vertical slice</vt:lpstr>
      <vt:lpstr>Best Architecture</vt:lpstr>
      <vt:lpstr>Best Architecture</vt:lpstr>
      <vt:lpstr>Demo</vt:lpstr>
      <vt:lpstr>Demo</vt:lpstr>
      <vt:lpstr>Demo</vt:lpstr>
      <vt:lpstr>Demo</vt:lpstr>
      <vt:lpstr>Demo</vt:lpstr>
      <vt:lpstr>Demo</vt:lpstr>
      <vt:lpstr>Demo</vt:lpstr>
      <vt:lpstr>Pillars of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Architecture </dc:title>
  <dc:creator>Alex Nguyen</dc:creator>
  <cp:lastModifiedBy>Alex Nguyen</cp:lastModifiedBy>
  <cp:revision>81</cp:revision>
  <dcterms:created xsi:type="dcterms:W3CDTF">2023-11-15T02:49:34Z</dcterms:created>
  <dcterms:modified xsi:type="dcterms:W3CDTF">2023-12-01T08:23:44Z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